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04" r:id="rId2"/>
    <p:sldMasterId id="2147483707" r:id="rId3"/>
    <p:sldMasterId id="2147483710" r:id="rId4"/>
  </p:sldMasterIdLst>
  <p:notesMasterIdLst>
    <p:notesMasterId r:id="rId27"/>
  </p:notesMasterIdLst>
  <p:sldIdLst>
    <p:sldId id="297" r:id="rId5"/>
    <p:sldId id="298" r:id="rId6"/>
    <p:sldId id="274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93" r:id="rId16"/>
    <p:sldId id="294" r:id="rId17"/>
    <p:sldId id="295" r:id="rId18"/>
    <p:sldId id="296" r:id="rId19"/>
    <p:sldId id="287" r:id="rId20"/>
    <p:sldId id="288" r:id="rId21"/>
    <p:sldId id="289" r:id="rId22"/>
    <p:sldId id="290" r:id="rId23"/>
    <p:sldId id="291" r:id="rId24"/>
    <p:sldId id="292" r:id="rId25"/>
    <p:sldId id="299" r:id="rId26"/>
  </p:sldIdLst>
  <p:sldSz cx="12801600" cy="9601200" type="A3"/>
  <p:notesSz cx="6858000" cy="9144000"/>
  <p:custDataLst>
    <p:tags r:id="rId28"/>
  </p:custDataLst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021"/>
    <a:srgbClr val="0B0B0B"/>
    <a:srgbClr val="941651"/>
    <a:srgbClr val="57534C"/>
    <a:srgbClr val="FFCF0A"/>
    <a:srgbClr val="1F2727"/>
    <a:srgbClr val="FBD048"/>
    <a:srgbClr val="EFE2D7"/>
    <a:srgbClr val="B8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5928" autoAdjust="0"/>
  </p:normalViewPr>
  <p:slideViewPr>
    <p:cSldViewPr snapToGrid="0">
      <p:cViewPr>
        <p:scale>
          <a:sx n="76" d="100"/>
          <a:sy n="76" d="100"/>
        </p:scale>
        <p:origin x="133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5010F-AD0E-2E41-8637-4AFF63BD1CD6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AAC51-0B12-064F-A2F1-61681657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3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1075334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AAC51-0B12-064F-A2F1-6168165730C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6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1075334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AAC51-0B12-064F-A2F1-6168165730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11"/>
            <a:ext cx="12796928" cy="6862352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3338924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" y="897000"/>
            <a:ext cx="2879359" cy="4990891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8" y="897000"/>
            <a:ext cx="2879359" cy="4990891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84" y="878205"/>
            <a:ext cx="2879359" cy="49908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11"/>
            <a:ext cx="12796928" cy="6862352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3338924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" y="897000"/>
            <a:ext cx="2879359" cy="4990891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8" y="897000"/>
            <a:ext cx="2879359" cy="4990891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84" y="878205"/>
            <a:ext cx="2879359" cy="49908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11"/>
            <a:ext cx="12796928" cy="6862352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3338924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" y="897000"/>
            <a:ext cx="2879359" cy="4990891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8" y="897000"/>
            <a:ext cx="2879359" cy="4990891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84" y="878205"/>
            <a:ext cx="2879359" cy="49908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11"/>
            <a:ext cx="12796928" cy="6862352"/>
          </a:xfrm>
          <a:prstGeom prst="rect">
            <a:avLst/>
          </a:prstGeom>
        </p:spPr>
      </p:pic>
      <p:pic>
        <p:nvPicPr>
          <p:cNvPr id="7" name="top_shadow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3338924"/>
          </a:xfrm>
          <a:prstGeom prst="rect">
            <a:avLst/>
          </a:prstGeom>
        </p:spPr>
      </p:pic>
      <p:pic>
        <p:nvPicPr>
          <p:cNvPr id="8" name="light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9" name="light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0" name="light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1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" y="897000"/>
            <a:ext cx="2879359" cy="4990891"/>
          </a:xfrm>
          <a:prstGeom prst="rect">
            <a:avLst/>
          </a:prstGeom>
        </p:spPr>
      </p:pic>
      <p:pic>
        <p:nvPicPr>
          <p:cNvPr id="12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8" y="897000"/>
            <a:ext cx="2879359" cy="4990891"/>
          </a:xfrm>
          <a:prstGeom prst="rect">
            <a:avLst/>
          </a:prstGeom>
        </p:spPr>
      </p:pic>
      <p:pic>
        <p:nvPicPr>
          <p:cNvPr id="13" name="lightbeam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84" y="878205"/>
            <a:ext cx="2879359" cy="49908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7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8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11/9/18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80160"/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1280160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31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hyperlink" Target="https://www.easel.ly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30.png"/><Relationship Id="rId8" Type="http://schemas.openxmlformats.org/officeDocument/2006/relationships/hyperlink" Target="http://vizualize.me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hyperlink" Target="https://piktochart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335"/>
            <a:ext cx="12797131" cy="732091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9"/>
            <a:ext cx="12801600" cy="2463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9159" y="9014729"/>
            <a:ext cx="68345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1280160"/>
            <a:r>
              <a:rPr lang="en-US" sz="2800" b="1" dirty="0">
                <a:ln w="15875">
                  <a:noFill/>
                  <a:round/>
                </a:ln>
                <a:solidFill>
                  <a:srgbClr val="000000"/>
                </a:solidFill>
                <a:latin typeface="Eurostile" panose="020B0504020202050204" pitchFamily="34" charset="0"/>
              </a:rPr>
              <a:t>(Animated Slide)</a:t>
            </a:r>
            <a:endParaRPr lang="en-US" sz="2800" dirty="0">
              <a:ln w="15875">
                <a:noFill/>
                <a:round/>
              </a:ln>
              <a:solidFill>
                <a:srgbClr val="00000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light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17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8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4" name="floorligh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49"/>
            <a:ext cx="12801600" cy="228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35" y="1925896"/>
            <a:ext cx="6749074" cy="5331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80" y="3251699"/>
            <a:ext cx="2077375" cy="21615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682390" y="8892867"/>
            <a:ext cx="71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000" b="1" dirty="0">
                <a:solidFill>
                  <a:schemeClr val="bg1"/>
                </a:solidFill>
                <a:latin typeface="KufiStandardGK" charset="-78"/>
                <a:ea typeface="KufiStandardGK" charset="-78"/>
                <a:cs typeface="KufiStandardGK" charset="-78"/>
              </a:rPr>
              <a:t>الجانب العملي</a:t>
            </a:r>
          </a:p>
        </p:txBody>
      </p:sp>
    </p:spTree>
    <p:extLst>
      <p:ext uri="{BB962C8B-B14F-4D97-AF65-F5344CB8AC3E}">
        <p14:creationId xmlns:p14="http://schemas.microsoft.com/office/powerpoint/2010/main" val="307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loorda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324" y="1470238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صميم الإنفو جرافيك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1" r="701"/>
          <a:stretch/>
        </p:blipFill>
        <p:spPr>
          <a:xfrm>
            <a:off x="1249228" y="1426062"/>
            <a:ext cx="9987884" cy="581871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267928" y="1776223"/>
            <a:ext cx="525013" cy="2816804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32915" y="1578276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١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12734" y="3295402"/>
            <a:ext cx="4063897" cy="3622932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620458" y="3163602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٢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66757" y="2669838"/>
            <a:ext cx="1072736" cy="939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أدوات مخصصة لتصميم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3" name="arrow"/>
          <p:cNvSpPr>
            <a:spLocks noEditPoints="1"/>
          </p:cNvSpPr>
          <p:nvPr/>
        </p:nvSpPr>
        <p:spPr bwMode="auto">
          <a:xfrm rot="5842075" flipH="1">
            <a:off x="1873160" y="2457574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FFCF0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385367" y="3923968"/>
            <a:ext cx="2347835" cy="16256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sz="1800" b="1" dirty="0" smtClean="0">
                <a:solidFill>
                  <a:srgbClr val="9B3021"/>
                </a:solidFill>
              </a:rPr>
              <a:t>مساحة خاصة بتصميم </a:t>
            </a:r>
            <a:r>
              <a:rPr lang="ar-SA" sz="1800" b="1" dirty="0" err="1" smtClean="0">
                <a:solidFill>
                  <a:srgbClr val="9B3021"/>
                </a:solidFill>
              </a:rPr>
              <a:t>الإنفوجرافيك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749848" y="1746169"/>
            <a:ext cx="611342" cy="3812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حفظ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507464" y="1773066"/>
            <a:ext cx="705373" cy="3318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عرض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323241" y="1746176"/>
            <a:ext cx="705373" cy="3318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9B3021"/>
                </a:solidFill>
              </a:rPr>
              <a:t>تحميل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094217" y="1728247"/>
            <a:ext cx="860655" cy="385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مشاركة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64354" y="1529287"/>
            <a:ext cx="1913210" cy="4800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لتحرير اسم التصميم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صميم الإنفو جرافيك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 r="422"/>
          <a:stretch/>
        </p:blipFill>
        <p:spPr>
          <a:xfrm>
            <a:off x="1962163" y="1397599"/>
            <a:ext cx="10015896" cy="57014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019240" y="1672874"/>
            <a:ext cx="508828" cy="376461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arrow"/>
          <p:cNvSpPr>
            <a:spLocks noEditPoints="1"/>
          </p:cNvSpPr>
          <p:nvPr/>
        </p:nvSpPr>
        <p:spPr bwMode="auto">
          <a:xfrm rot="15636098" flipH="1">
            <a:off x="1554722" y="1613220"/>
            <a:ext cx="562732" cy="441700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6023" y="1448359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١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019240" y="2139087"/>
            <a:ext cx="517793" cy="376772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arrow"/>
          <p:cNvSpPr>
            <a:spLocks noEditPoints="1"/>
          </p:cNvSpPr>
          <p:nvPr/>
        </p:nvSpPr>
        <p:spPr bwMode="auto">
          <a:xfrm rot="15636098" flipH="1">
            <a:off x="1563688" y="2142140"/>
            <a:ext cx="562732" cy="441700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74989" y="1977279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٢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959708" y="2658997"/>
            <a:ext cx="532501" cy="296142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arrow"/>
          <p:cNvSpPr>
            <a:spLocks noEditPoints="1"/>
          </p:cNvSpPr>
          <p:nvPr/>
        </p:nvSpPr>
        <p:spPr bwMode="auto">
          <a:xfrm rot="15636098" flipH="1">
            <a:off x="1518864" y="2653129"/>
            <a:ext cx="562732" cy="441700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83952" y="2470339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٣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59709" y="3062406"/>
            <a:ext cx="487679" cy="332739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arrow"/>
          <p:cNvSpPr>
            <a:spLocks noEditPoints="1"/>
          </p:cNvSpPr>
          <p:nvPr/>
        </p:nvSpPr>
        <p:spPr bwMode="auto">
          <a:xfrm rot="15636098" flipH="1">
            <a:off x="1507875" y="3103161"/>
            <a:ext cx="562732" cy="373114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81161" y="2999252"/>
            <a:ext cx="22864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٤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991794" y="4040969"/>
            <a:ext cx="487679" cy="332739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arrow"/>
          <p:cNvSpPr>
            <a:spLocks noEditPoints="1"/>
          </p:cNvSpPr>
          <p:nvPr/>
        </p:nvSpPr>
        <p:spPr bwMode="auto">
          <a:xfrm rot="15636098" flipH="1">
            <a:off x="1539960" y="4081724"/>
            <a:ext cx="562732" cy="373114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613246" y="3977815"/>
            <a:ext cx="22864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٥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87519" y="1604190"/>
            <a:ext cx="1276931" cy="385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الرسوم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7519" y="2099490"/>
            <a:ext cx="1295981" cy="385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لرفع الصور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87519" y="2619209"/>
            <a:ext cx="1274324" cy="385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خلفية التصميم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0778" y="3086829"/>
            <a:ext cx="1274324" cy="385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إضافة نص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17002" y="4036927"/>
            <a:ext cx="1274324" cy="556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أدوات ورسوم احصائية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629560" y="7556799"/>
            <a:ext cx="6336515" cy="1683304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ومن خلال الأدوات السابقة يكون بإمكاننا تصميم </a:t>
            </a:r>
            <a:r>
              <a:rPr lang="ar-SA" b="1" dirty="0" err="1" smtClean="0">
                <a:solidFill>
                  <a:srgbClr val="002060"/>
                </a:solidFill>
              </a:rPr>
              <a:t>الإنفوجرافيك</a:t>
            </a:r>
            <a:r>
              <a:rPr lang="ar-SA" b="1" dirty="0" smtClean="0">
                <a:solidFill>
                  <a:srgbClr val="002060"/>
                </a:solidFill>
              </a:rPr>
              <a:t> الخاص بنا وفق الإمكانيات المُتاحة،، 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ثالثاً: خطوات التسجيل في موقع </a:t>
            </a:r>
            <a:r>
              <a:rPr lang="en-US" sz="3640" b="1" dirty="0" err="1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easel.ly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r="693"/>
          <a:stretch/>
        </p:blipFill>
        <p:spPr>
          <a:xfrm>
            <a:off x="1761007" y="1795072"/>
            <a:ext cx="9988654" cy="495457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078574" y="1807173"/>
            <a:ext cx="1107017" cy="328358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dirty="0" smtClean="0">
                <a:solidFill>
                  <a:srgbClr val="FFFFFF"/>
                </a:solidFill>
              </a:rPr>
              <a:t>            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696525" y="2232806"/>
            <a:ext cx="1447769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التسجيل المجاني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301015" y="1803931"/>
            <a:ext cx="1107017" cy="328358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dirty="0" smtClean="0">
                <a:solidFill>
                  <a:srgbClr val="FFFFFF"/>
                </a:solidFill>
              </a:rPr>
              <a:t>            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343595" y="2229564"/>
            <a:ext cx="1023140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الدخول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279364" y="7688871"/>
            <a:ext cx="6336515" cy="1395591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لتسجيل كمستخدم جديد نختار التسجيل المجاني، وإذا كان لدنيا </a:t>
            </a:r>
            <a:r>
              <a:rPr lang="ar-SA" b="1" smtClean="0">
                <a:solidFill>
                  <a:srgbClr val="002060"/>
                </a:solidFill>
              </a:rPr>
              <a:t>حساب مُسبق ننقر على الدخول.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ثالثاً: خطوات التسجيل في موقع </a:t>
            </a:r>
            <a:r>
              <a:rPr lang="en-US" sz="3640" b="1" dirty="0" err="1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easel.ly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r="693"/>
          <a:stretch/>
        </p:blipFill>
        <p:spPr>
          <a:xfrm>
            <a:off x="1761007" y="1703781"/>
            <a:ext cx="9988654" cy="50744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51362" y="3064444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بريدك الإلكتروني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899" y="3519422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كلمة المرور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2899" y="3990479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إعادة كلمة المرور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714331" y="2407668"/>
            <a:ext cx="1783514" cy="417093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332676" y="2241947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١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669628" y="5081623"/>
            <a:ext cx="1348155" cy="417093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852615" y="4915902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sz="1800" dirty="0" smtClean="0">
                <a:solidFill>
                  <a:srgbClr val="FFFFFF"/>
                </a:solidFill>
              </a:rPr>
              <a:t>٣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193630" y="5086540"/>
            <a:ext cx="1348155" cy="417093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76617" y="4920819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sz="1800" dirty="0" smtClean="0">
                <a:solidFill>
                  <a:srgbClr val="FFFFFF"/>
                </a:solidFill>
              </a:rPr>
              <a:t>٢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750250" y="4344329"/>
            <a:ext cx="1179490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انقر للتسجيل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951362" y="4527755"/>
            <a:ext cx="585064" cy="29497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llout Text"/>
          <p:cNvSpPr/>
          <p:nvPr/>
        </p:nvSpPr>
        <p:spPr>
          <a:xfrm>
            <a:off x="3615070" y="6428420"/>
            <a:ext cx="5869651" cy="2885701"/>
          </a:xfrm>
          <a:prstGeom prst="wedgeRectCallout">
            <a:avLst>
              <a:gd name="adj1" fmla="val 65805"/>
              <a:gd name="adj2" fmla="val -44143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r>
              <a:rPr lang="ar-SA" sz="2000" b="1" dirty="0" smtClean="0">
                <a:solidFill>
                  <a:schemeClr val="bg1"/>
                </a:solidFill>
              </a:rPr>
              <a:t>بداية ندخل على الموقع ثم نتبع الخطوات لتسجيل الدخول بحساب خاص:</a:t>
            </a:r>
          </a:p>
          <a:p>
            <a:pPr algn="ctr" defTabSz="1280160" rtl="1"/>
            <a:r>
              <a:rPr lang="en-US" sz="2000" u="sng" dirty="0">
                <a:hlinkClick r:id="rId8"/>
              </a:rPr>
              <a:t>https://</a:t>
            </a:r>
            <a:r>
              <a:rPr lang="en-US" sz="2000" u="sng" dirty="0" smtClean="0">
                <a:hlinkClick r:id="rId8"/>
              </a:rPr>
              <a:t>www.easel.ly</a:t>
            </a:r>
            <a:endParaRPr lang="en-US" sz="2000" u="sng" dirty="0"/>
          </a:p>
          <a:p>
            <a:pPr algn="ctr" defTabSz="1280160" rtl="1"/>
            <a:endParaRPr lang="ar-SA" sz="2000" u="sng" dirty="0"/>
          </a:p>
          <a:p>
            <a:pPr algn="r" defTabSz="1280160" rtl="1"/>
            <a:r>
              <a:rPr lang="ar-SA" sz="2000" u="sng" dirty="0" smtClean="0"/>
              <a:t>سيكون لدينا ثلاث خيارات :</a:t>
            </a:r>
          </a:p>
          <a:p>
            <a:pPr algn="just" defTabSz="1280160" rtl="1"/>
            <a:r>
              <a:rPr lang="ar-SA" sz="2000" dirty="0" smtClean="0"/>
              <a:t>١- </a:t>
            </a:r>
            <a:r>
              <a:rPr lang="ar-SA" sz="2000" dirty="0"/>
              <a:t>التسجيل من خلال انشاء حساب شخصي </a:t>
            </a:r>
            <a:r>
              <a:rPr lang="ar-SA" sz="2000" dirty="0" smtClean="0"/>
              <a:t>.</a:t>
            </a:r>
          </a:p>
          <a:p>
            <a:pPr algn="just" defTabSz="1280160" rtl="1"/>
            <a:r>
              <a:rPr lang="ar-SA" sz="2000" dirty="0" smtClean="0"/>
              <a:t>٢-التسجيل من خلال حسابك الشخصي في </a:t>
            </a:r>
            <a:r>
              <a:rPr lang="en-US" sz="2000" dirty="0" smtClean="0"/>
              <a:t>google</a:t>
            </a:r>
            <a:r>
              <a:rPr lang="ar-SA" sz="2000" dirty="0" smtClean="0"/>
              <a:t>.</a:t>
            </a:r>
            <a:endParaRPr lang="en-US" sz="2000" dirty="0" smtClean="0"/>
          </a:p>
          <a:p>
            <a:pPr algn="just" defTabSz="1280160" rtl="1"/>
            <a:r>
              <a:rPr lang="ar-SA" sz="2000" dirty="0"/>
              <a:t>٣</a:t>
            </a:r>
            <a:r>
              <a:rPr lang="ar-SA" sz="2000" dirty="0" smtClean="0"/>
              <a:t>-التسجيل من خلال حسابك الشخصي بال </a:t>
            </a:r>
            <a:r>
              <a:rPr lang="en-US" sz="2000" dirty="0" err="1" smtClean="0"/>
              <a:t>facebook</a:t>
            </a:r>
            <a:r>
              <a:rPr lang="ar-SA" sz="2000" dirty="0" smtClean="0"/>
              <a:t>.</a:t>
            </a:r>
            <a:endParaRPr lang="en-US" sz="2000" dirty="0" smtClean="0"/>
          </a:p>
          <a:p>
            <a:pPr algn="just" defTabSz="1280160" rtl="1"/>
            <a:endParaRPr lang="en-US" sz="2000" dirty="0"/>
          </a:p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0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التعرف على موقع </a:t>
            </a:r>
            <a:r>
              <a:rPr lang="en-US" sz="3640" b="1" dirty="0" err="1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easel.ly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5"/>
          <a:stretch/>
        </p:blipFill>
        <p:spPr>
          <a:xfrm>
            <a:off x="1558526" y="1408970"/>
            <a:ext cx="10058400" cy="521421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279364" y="7688871"/>
            <a:ext cx="6336515" cy="1395591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الفكرة هُنا في الموقع ايضاً اتاحة خيارات اكثر مرونة بين تصميم جديد بطابع شخصي، أو اختيار تصميم جاهز وتعديل ما يلزم.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94271" y="2741752"/>
            <a:ext cx="1222454" cy="827358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886312" y="3354029"/>
            <a:ext cx="1179490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لتصميم جديد</a:t>
            </a:r>
          </a:p>
        </p:txBody>
      </p:sp>
      <p:cxnSp>
        <p:nvCxnSpPr>
          <p:cNvPr id="9" name="Straight Arrow Connector 8"/>
          <p:cNvCxnSpPr>
            <a:stCxn id="29" idx="1"/>
          </p:cNvCxnSpPr>
          <p:nvPr/>
        </p:nvCxnSpPr>
        <p:spPr>
          <a:xfrm flipH="1" flipV="1">
            <a:off x="3316725" y="3241270"/>
            <a:ext cx="569587" cy="3464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320184" y="2374489"/>
            <a:ext cx="1222454" cy="420324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637703" y="2364660"/>
            <a:ext cx="1122838" cy="420324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378689" y="2309311"/>
            <a:ext cx="1249235" cy="484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اعرض عملي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9413704" y="2369190"/>
            <a:ext cx="1779502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تحديد حجم التصميم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/>
          <p:cNvCxnSpPr>
            <a:endCxn id="32" idx="1"/>
          </p:cNvCxnSpPr>
          <p:nvPr/>
        </p:nvCxnSpPr>
        <p:spPr>
          <a:xfrm>
            <a:off x="5648034" y="2566399"/>
            <a:ext cx="672150" cy="1825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4" idx="3"/>
          </p:cNvCxnSpPr>
          <p:nvPr/>
        </p:nvCxnSpPr>
        <p:spPr>
          <a:xfrm flipH="1" flipV="1">
            <a:off x="8760541" y="2574822"/>
            <a:ext cx="653163" cy="1912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476057" y="5000749"/>
            <a:ext cx="4122253" cy="375391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303808" y="5476747"/>
            <a:ext cx="4294502" cy="827358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56503" y="4927453"/>
            <a:ext cx="1473155" cy="484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تحديدك الخاص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49768" y="5184541"/>
            <a:ext cx="672150" cy="1825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9251473" y="5411469"/>
            <a:ext cx="1691830" cy="7000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sz="1800" b="1" dirty="0" smtClean="0">
                <a:solidFill>
                  <a:srgbClr val="002060"/>
                </a:solidFill>
              </a:rPr>
              <a:t>تحديد مُخصص</a:t>
            </a:r>
          </a:p>
          <a:p>
            <a:pPr algn="ctr" rtl="1"/>
            <a:r>
              <a:rPr lang="ar-SA" sz="1800" b="1" dirty="0" smtClean="0">
                <a:solidFill>
                  <a:srgbClr val="002060"/>
                </a:solidFill>
              </a:rPr>
              <a:t> (جاهز)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8598310" y="5849820"/>
            <a:ext cx="653163" cy="1912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التعرف على موقع </a:t>
            </a:r>
            <a:r>
              <a:rPr lang="en-US" sz="3640" b="1" dirty="0" err="1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easel.ly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>
          <a:xfrm>
            <a:off x="1840427" y="1731207"/>
            <a:ext cx="9189703" cy="5069517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2081370" y="2406222"/>
            <a:ext cx="1500030" cy="752622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51200" y="3158844"/>
            <a:ext cx="165100" cy="384456"/>
          </a:xfrm>
          <a:prstGeom prst="straightConnector1">
            <a:avLst/>
          </a:prstGeom>
          <a:ln w="38100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764828" y="3035300"/>
            <a:ext cx="556084" cy="523239"/>
          </a:xfrm>
          <a:prstGeom prst="straightConnector1">
            <a:avLst/>
          </a:prstGeom>
          <a:ln w="38100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003008" y="3558539"/>
            <a:ext cx="2302292" cy="9709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 rtl="1"/>
            <a:r>
              <a:rPr lang="ar-SA" sz="1800" b="1" dirty="0" smtClean="0">
                <a:solidFill>
                  <a:srgbClr val="002060"/>
                </a:solidFill>
              </a:rPr>
              <a:t>تصميم جاهز يمكننا البحث حسب </a:t>
            </a:r>
            <a:r>
              <a:rPr lang="ar-SA" sz="1800" b="1" dirty="0" err="1" smtClean="0">
                <a:solidFill>
                  <a:srgbClr val="002060"/>
                </a:solidFill>
              </a:rPr>
              <a:t>التبويبات</a:t>
            </a:r>
            <a:r>
              <a:rPr lang="ar-SA" sz="1800" b="1" dirty="0" smtClean="0">
                <a:solidFill>
                  <a:srgbClr val="002060"/>
                </a:solidFill>
              </a:rPr>
              <a:t> المحددة بالقائمة المنسدلة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1708" y="2129605"/>
            <a:ext cx="227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800" b="1" dirty="0" smtClean="0">
                <a:solidFill>
                  <a:schemeClr val="bg1"/>
                </a:solidFill>
              </a:rPr>
              <a:t>صور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39351" y="2173989"/>
            <a:ext cx="227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800" b="1" smtClean="0">
                <a:solidFill>
                  <a:schemeClr val="bg1"/>
                </a:solidFill>
              </a:rPr>
              <a:t>خلفيات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04672" y="219545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chemeClr val="bg1"/>
                </a:solidFill>
              </a:rPr>
              <a:t>مخططات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97625" y="217101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chemeClr val="bg1"/>
                </a:solidFill>
              </a:rPr>
              <a:t>نصوص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56425" y="217101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smtClean="0">
                <a:solidFill>
                  <a:schemeClr val="bg1"/>
                </a:solidFill>
              </a:rPr>
              <a:t>رسوم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53325" y="218371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chemeClr val="bg1"/>
                </a:solidFill>
              </a:rPr>
              <a:t>تحميل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26725" y="208211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smtClean="0">
                <a:solidFill>
                  <a:schemeClr val="bg1"/>
                </a:solidFill>
              </a:rPr>
              <a:t>استعراض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90025" y="1663013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smtClean="0">
                <a:solidFill>
                  <a:srgbClr val="002060"/>
                </a:solidFill>
              </a:rPr>
              <a:t>حفظ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53838" y="1816062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smtClean="0">
                <a:solidFill>
                  <a:srgbClr val="002060"/>
                </a:solidFill>
              </a:rPr>
              <a:t>اكتب اسماً لتصميمك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279364" y="7688871"/>
            <a:ext cx="6336515" cy="1395591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نتعرف هُنا على الواجهة الخاصة بالتصميم والخيارات المتاحة، الجدير بالذكر هذا الموقع لا يُعطي 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ثالثاً: خطوات التسجيل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r="693"/>
          <a:stretch/>
        </p:blipFill>
        <p:spPr>
          <a:xfrm>
            <a:off x="1486121" y="1254040"/>
            <a:ext cx="9988654" cy="5454743"/>
          </a:xfrm>
          <a:prstGeom prst="rect">
            <a:avLst/>
          </a:prstGeom>
        </p:spPr>
      </p:pic>
      <p:sp>
        <p:nvSpPr>
          <p:cNvPr id="16" name="Callout Text"/>
          <p:cNvSpPr/>
          <p:nvPr/>
        </p:nvSpPr>
        <p:spPr>
          <a:xfrm>
            <a:off x="1887167" y="6956645"/>
            <a:ext cx="7193518" cy="2522754"/>
          </a:xfrm>
          <a:prstGeom prst="wedgeRectCallout">
            <a:avLst>
              <a:gd name="adj1" fmla="val 65805"/>
              <a:gd name="adj2" fmla="val -44143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1280160" rtl="1"/>
            <a:endParaRPr lang="ar-SA" sz="2000" b="1" dirty="0" smtClean="0">
              <a:solidFill>
                <a:srgbClr val="FFFFFF"/>
              </a:solidFill>
            </a:endParaRPr>
          </a:p>
          <a:p>
            <a:pPr algn="ctr" defTabSz="1280160" rtl="1"/>
            <a:r>
              <a:rPr lang="ar-SA" sz="2000" b="1" dirty="0" smtClean="0">
                <a:solidFill>
                  <a:srgbClr val="FFFFFF"/>
                </a:solidFill>
              </a:rPr>
              <a:t>الهدف من موقع </a:t>
            </a:r>
            <a:r>
              <a:rPr lang="en-US" sz="200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  <a:r>
              <a:rPr lang="ar-SA" sz="200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تحويل سيرتك الذاتية الى </a:t>
            </a:r>
            <a:r>
              <a:rPr lang="ar-SA" sz="200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انفوجرافيك</a:t>
            </a:r>
            <a:endParaRPr lang="ar-SA" sz="2000" b="1" dirty="0" smtClean="0">
              <a:solidFill>
                <a:srgbClr val="FFFFFF"/>
              </a:solidFill>
            </a:endParaRPr>
          </a:p>
          <a:p>
            <a:pPr algn="ctr" defTabSz="1280160" rtl="1"/>
            <a:r>
              <a:rPr lang="ar-SA" sz="2000" b="1" dirty="0" smtClean="0">
                <a:solidFill>
                  <a:srgbClr val="FFFFFF"/>
                </a:solidFill>
              </a:rPr>
              <a:t>بداية ندخل على الموقع ثم نتبع الخطوات لتسجيل الدخول بحساب خاص:</a:t>
            </a:r>
          </a:p>
          <a:p>
            <a:pPr algn="ctr"/>
            <a:r>
              <a:rPr lang="en-US" sz="2000" u="sng" dirty="0">
                <a:solidFill>
                  <a:srgbClr val="0563C1"/>
                </a:solidFill>
                <a:latin typeface="Calibri" charset="0"/>
                <a:ea typeface="Calibri" charset="0"/>
                <a:cs typeface="Arial" charset="0"/>
                <a:hlinkClick r:id="rId8"/>
              </a:rPr>
              <a:t>http://</a:t>
            </a:r>
            <a:r>
              <a:rPr lang="en-US" sz="2000" u="sng" dirty="0" smtClean="0">
                <a:solidFill>
                  <a:srgbClr val="0563C1"/>
                </a:solidFill>
                <a:latin typeface="Calibri" charset="0"/>
                <a:ea typeface="Calibri" charset="0"/>
                <a:cs typeface="Arial" charset="0"/>
                <a:hlinkClick r:id="rId8"/>
              </a:rPr>
              <a:t>vizualize.me</a:t>
            </a:r>
            <a:endParaRPr lang="ar-SA" sz="2000" dirty="0" smtClean="0">
              <a:latin typeface="Calibri" charset="0"/>
              <a:ea typeface="Calibri" charset="0"/>
              <a:cs typeface="Arial" charset="0"/>
            </a:endParaRPr>
          </a:p>
          <a:p>
            <a:endParaRPr lang="ar-SA" sz="2000" u="sng" dirty="0">
              <a:solidFill>
                <a:srgbClr val="FFFFFF"/>
              </a:solidFill>
            </a:endParaRPr>
          </a:p>
          <a:p>
            <a:pPr algn="r" defTabSz="1280160" rtl="1"/>
            <a:r>
              <a:rPr lang="ar-SA" sz="2000" u="sng" dirty="0" smtClean="0">
                <a:solidFill>
                  <a:srgbClr val="FFFFFF"/>
                </a:solidFill>
              </a:rPr>
              <a:t>سيكون لديك خيارين </a:t>
            </a:r>
            <a:r>
              <a:rPr lang="ar-SA" sz="2000" u="sng" dirty="0" err="1" smtClean="0">
                <a:solidFill>
                  <a:srgbClr val="FFFFFF"/>
                </a:solidFill>
              </a:rPr>
              <a:t>لتتسجيل</a:t>
            </a:r>
            <a:r>
              <a:rPr lang="ar-SA" sz="2000" u="sng" dirty="0" smtClean="0">
                <a:solidFill>
                  <a:srgbClr val="FFFFFF"/>
                </a:solidFill>
              </a:rPr>
              <a:t> :</a:t>
            </a:r>
          </a:p>
          <a:p>
            <a:pPr algn="r" defTabSz="1280160" rtl="1"/>
            <a:r>
              <a:rPr lang="ar-SA" sz="2000" dirty="0" smtClean="0">
                <a:solidFill>
                  <a:srgbClr val="FFFFFF"/>
                </a:solidFill>
              </a:rPr>
              <a:t>١- عن طريق البريد الإلكتروني الخاص بك.</a:t>
            </a:r>
          </a:p>
          <a:p>
            <a:pPr algn="r" defTabSz="1280160" rtl="1"/>
            <a:r>
              <a:rPr lang="ar-SA" sz="2000" dirty="0" smtClean="0">
                <a:solidFill>
                  <a:srgbClr val="FFFFFF"/>
                </a:solidFill>
              </a:rPr>
              <a:t>٢-عن طريق حسابك في </a:t>
            </a:r>
            <a:r>
              <a:rPr lang="en-US" sz="2000" dirty="0" smtClean="0">
                <a:solidFill>
                  <a:srgbClr val="FFFFFF"/>
                </a:solidFill>
              </a:rPr>
              <a:t>linked in</a:t>
            </a:r>
            <a:r>
              <a:rPr lang="ar-SA" sz="2000" dirty="0" smtClean="0">
                <a:solidFill>
                  <a:srgbClr val="FFFFFF"/>
                </a:solidFill>
              </a:rPr>
              <a:t>.</a:t>
            </a:r>
          </a:p>
          <a:p>
            <a:pPr algn="ctr" defTabSz="1280160" rtl="1"/>
            <a:endParaRPr lang="en-US" sz="2000" dirty="0">
              <a:solidFill>
                <a:srgbClr val="FFFFFF"/>
              </a:solidFill>
            </a:endParaRPr>
          </a:p>
          <a:p>
            <a:pPr algn="ctr" defTabSz="1280160" rtl="1"/>
            <a:endParaRPr lang="ar-SA" sz="2000" b="1" dirty="0" smtClean="0">
              <a:solidFill>
                <a:srgbClr val="FFFFFF"/>
              </a:solidFill>
            </a:endParaRPr>
          </a:p>
          <a:p>
            <a:pPr algn="ctr" defTabSz="1280160" rtl="1"/>
            <a:endParaRPr lang="ar-SA" sz="2000" b="1" dirty="0" smtClean="0">
              <a:solidFill>
                <a:srgbClr val="FFFFFF"/>
              </a:solidFill>
            </a:endParaRPr>
          </a:p>
          <a:p>
            <a:pPr algn="ctr" defTabSz="1280160" rtl="1"/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7886" y="4113178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اسمك بالكامل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5186" y="4417978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بريدك الإلكتروني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3286" y="4707784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كلمة المرور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4331" y="2710366"/>
            <a:ext cx="1783514" cy="417093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332676" y="2544645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١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598284" y="2704503"/>
            <a:ext cx="1783514" cy="417093"/>
          </a:xfrm>
          <a:prstGeom prst="round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216629" y="2538782"/>
            <a:ext cx="270679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sz="1800" dirty="0">
                <a:solidFill>
                  <a:srgbClr val="FFFFFF"/>
                </a:solidFill>
              </a:rPr>
              <a:t>٢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0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ثانياً: خطوات 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التسجيل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9730" r="25349" b="47350"/>
          <a:stretch/>
        </p:blipFill>
        <p:spPr>
          <a:xfrm>
            <a:off x="2637722" y="1645797"/>
            <a:ext cx="8369667" cy="4806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5587" y="2841884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اسم المستخدم 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85585" y="4224670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بريدك الإلكتروني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5587" y="3533277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9B3021"/>
                </a:solidFill>
              </a:rPr>
              <a:t>كلمة المرور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393469" y="4704215"/>
            <a:ext cx="4891208" cy="555312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arrow"/>
          <p:cNvSpPr>
            <a:spLocks noEditPoints="1"/>
          </p:cNvSpPr>
          <p:nvPr/>
        </p:nvSpPr>
        <p:spPr bwMode="auto">
          <a:xfrm rot="15636098" flipH="1">
            <a:off x="3843771" y="4725024"/>
            <a:ext cx="562732" cy="441700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235747" y="4715078"/>
            <a:ext cx="2614273" cy="3844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لأنشاء الحساب الشخصي.</a:t>
            </a:r>
          </a:p>
        </p:txBody>
      </p:sp>
      <p:sp>
        <p:nvSpPr>
          <p:cNvPr id="47" name="arrow"/>
          <p:cNvSpPr>
            <a:spLocks noEditPoints="1"/>
          </p:cNvSpPr>
          <p:nvPr/>
        </p:nvSpPr>
        <p:spPr bwMode="auto">
          <a:xfrm rot="15636098" flipH="1">
            <a:off x="2958680" y="5246701"/>
            <a:ext cx="562732" cy="441700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75846" y="5153897"/>
            <a:ext cx="2789083" cy="4673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ضعي </a:t>
            </a:r>
            <a:r>
              <a:rPr lang="ar-SA" sz="1800" b="1" smtClean="0">
                <a:solidFill>
                  <a:srgbClr val="002060"/>
                </a:solidFill>
              </a:rPr>
              <a:t>صح للموافقة على الشروط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9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تصميم ملفك الشخصي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r>
              <a:rPr lang="ar-SA" sz="28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ملخص حول ملفك الشخصي</a:t>
            </a:r>
            <a:r>
              <a:rPr lang="en-US" sz="2800" b="1" dirty="0" smtClean="0">
                <a:solidFill>
                  <a:srgbClr val="9B302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Profile summary</a:t>
            </a:r>
            <a:r>
              <a:rPr lang="ar-SA" sz="2800" b="1" dirty="0" smtClean="0">
                <a:solidFill>
                  <a:srgbClr val="9B302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2800" b="1" dirty="0">
              <a:solidFill>
                <a:srgbClr val="9B3021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7570" r="-978" b="17669"/>
          <a:stretch/>
        </p:blipFill>
        <p:spPr>
          <a:xfrm>
            <a:off x="1962163" y="1784174"/>
            <a:ext cx="10023943" cy="509023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962163" y="3476471"/>
            <a:ext cx="2190737" cy="409730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4987" y="3172084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تحديد اسمك لرابط صفحتك الشخصية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06087" y="4126792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الاسم الأول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56887" y="4492380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smtClean="0">
                <a:solidFill>
                  <a:srgbClr val="9B3021"/>
                </a:solidFill>
              </a:rPr>
              <a:t> العائلة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80106" y="4841463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العنوان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80106" y="5229832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موقعك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0002" y="5887108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ملخص حولك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9" name="arrow"/>
          <p:cNvSpPr>
            <a:spLocks noEditPoints="1"/>
          </p:cNvSpPr>
          <p:nvPr/>
        </p:nvSpPr>
        <p:spPr bwMode="auto">
          <a:xfrm rot="15636098" flipH="1">
            <a:off x="4130418" y="6625182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015171" y="6475201"/>
            <a:ext cx="2134986" cy="384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انقري حفظ</a:t>
            </a:r>
          </a:p>
        </p:txBody>
      </p:sp>
      <p:sp>
        <p:nvSpPr>
          <p:cNvPr id="41" name="arrow"/>
          <p:cNvSpPr>
            <a:spLocks noEditPoints="1"/>
          </p:cNvSpPr>
          <p:nvPr/>
        </p:nvSpPr>
        <p:spPr bwMode="auto">
          <a:xfrm rot="15636098" flipH="1">
            <a:off x="1503664" y="3534045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r" defTabSz="1075334" rtl="1" eaLnBrk="1" latinLnBrk="0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8600" y="3384064"/>
            <a:ext cx="1294803" cy="1208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انقري </a:t>
            </a:r>
            <a:r>
              <a:rPr lang="en-US" sz="1800" b="1" dirty="0" smtClean="0">
                <a:solidFill>
                  <a:srgbClr val="002060"/>
                </a:solidFill>
              </a:rPr>
              <a:t>edit</a:t>
            </a:r>
          </a:p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ثم ابدئي تحرير بياناتك</a:t>
            </a:r>
          </a:p>
        </p:txBody>
      </p:sp>
    </p:spTree>
    <p:extLst>
      <p:ext uri="{BB962C8B-B14F-4D97-AF65-F5344CB8AC3E}">
        <p14:creationId xmlns:p14="http://schemas.microsoft.com/office/powerpoint/2010/main" val="106038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تصميم ملفك الشخصي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r>
              <a:rPr lang="ar-SA" sz="28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تحرير بيانات العمل </a:t>
            </a:r>
            <a:r>
              <a:rPr lang="en-US" sz="2800" b="1" dirty="0" smtClean="0">
                <a:solidFill>
                  <a:srgbClr val="9B302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work experience</a:t>
            </a:r>
            <a:r>
              <a:rPr lang="ar-SA" sz="2800" b="1" dirty="0" smtClean="0">
                <a:solidFill>
                  <a:srgbClr val="9B302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2800" b="1" dirty="0">
              <a:solidFill>
                <a:srgbClr val="9B3021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9588" r="-373" b="14946"/>
          <a:stretch/>
        </p:blipFill>
        <p:spPr>
          <a:xfrm>
            <a:off x="1634391" y="1801188"/>
            <a:ext cx="10294373" cy="5044324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718201" y="3734437"/>
            <a:ext cx="2190737" cy="208914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arrow"/>
          <p:cNvSpPr>
            <a:spLocks noEditPoints="1"/>
          </p:cNvSpPr>
          <p:nvPr/>
        </p:nvSpPr>
        <p:spPr bwMode="auto">
          <a:xfrm rot="15636098" flipH="1">
            <a:off x="1202552" y="3705495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r" defTabSz="1075334" rtl="1" eaLnBrk="1" latinLnBrk="0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88" y="3384064"/>
            <a:ext cx="1294803" cy="1208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انقري </a:t>
            </a:r>
            <a:r>
              <a:rPr lang="en-US" sz="1800" b="1" dirty="0" smtClean="0">
                <a:solidFill>
                  <a:srgbClr val="002060"/>
                </a:solidFill>
              </a:rPr>
              <a:t>edit</a:t>
            </a:r>
          </a:p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ثم ابدئي تحرير بيانات العمل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04487" y="3153034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400" b="1" dirty="0" smtClean="0">
                <a:solidFill>
                  <a:srgbClr val="9B3021"/>
                </a:solidFill>
              </a:rPr>
              <a:t>أعمل في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1691" y="3515826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400" b="1" dirty="0" smtClean="0">
                <a:solidFill>
                  <a:srgbClr val="9B3021"/>
                </a:solidFill>
              </a:rPr>
              <a:t>اسم </a:t>
            </a:r>
            <a:r>
              <a:rPr lang="ar-SA" sz="1400" b="1" dirty="0" err="1" smtClean="0">
                <a:solidFill>
                  <a:srgbClr val="9B3021"/>
                </a:solidFill>
              </a:rPr>
              <a:t>المؤسسه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209680" y="3855496"/>
            <a:ext cx="2134986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>
                <a:solidFill>
                  <a:srgbClr val="9B3021"/>
                </a:solidFill>
              </a:rPr>
              <a:t>بدأت العمل في شهر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202018" y="4153230"/>
            <a:ext cx="2134986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>
                <a:solidFill>
                  <a:srgbClr val="9B3021"/>
                </a:solidFill>
              </a:rPr>
              <a:t>بدأت العمل </a:t>
            </a:r>
            <a:r>
              <a:rPr lang="ar-SA" sz="1800" b="1" dirty="0" smtClean="0">
                <a:solidFill>
                  <a:srgbClr val="9B3021"/>
                </a:solidFill>
              </a:rPr>
              <a:t>في عام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02017" y="4535518"/>
            <a:ext cx="2134987" cy="14886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>
                <a:solidFill>
                  <a:srgbClr val="9B3021"/>
                </a:solidFill>
              </a:rPr>
              <a:t>وإذا كانت هي </a:t>
            </a:r>
            <a:r>
              <a:rPr lang="ar-SA" sz="1800" b="1" dirty="0" err="1">
                <a:solidFill>
                  <a:srgbClr val="9B3021"/>
                </a:solidFill>
              </a:rPr>
              <a:t>الوظيفه</a:t>
            </a:r>
            <a:r>
              <a:rPr lang="ar-SA" sz="1800" b="1" dirty="0">
                <a:solidFill>
                  <a:srgbClr val="9B3021"/>
                </a:solidFill>
              </a:rPr>
              <a:t> الحالية ضعي</a:t>
            </a:r>
            <a:endParaRPr lang="en-US" sz="1800" b="1" dirty="0">
              <a:solidFill>
                <a:srgbClr val="9B3021"/>
              </a:solidFill>
            </a:endParaRPr>
          </a:p>
          <a:p>
            <a:pPr algn="r" rtl="1"/>
            <a:r>
              <a:rPr lang="ar-SA" sz="1800" b="1" dirty="0">
                <a:solidFill>
                  <a:srgbClr val="9B3021"/>
                </a:solidFill>
              </a:rPr>
              <a:t> علامة صح على </a:t>
            </a:r>
            <a:r>
              <a:rPr lang="en-US" sz="1800" b="1" dirty="0">
                <a:solidFill>
                  <a:srgbClr val="9B3021"/>
                </a:solidFill>
              </a:rPr>
              <a:t>Current</a:t>
            </a:r>
            <a:r>
              <a:rPr lang="ar-SA" sz="1800" b="1" dirty="0">
                <a:solidFill>
                  <a:srgbClr val="9B3021"/>
                </a:solidFill>
              </a:rPr>
              <a:t> </a:t>
            </a:r>
            <a:r>
              <a:rPr lang="ar-SA" sz="1800" b="1" dirty="0" smtClean="0">
                <a:solidFill>
                  <a:srgbClr val="9B3021"/>
                </a:solidFill>
              </a:rPr>
              <a:t>أو </a:t>
            </a:r>
            <a:r>
              <a:rPr lang="ar-SA" sz="1800" b="1" dirty="0">
                <a:solidFill>
                  <a:srgbClr val="9B3021"/>
                </a:solidFill>
              </a:rPr>
              <a:t>اكملي الخيارات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50" name="arrow"/>
          <p:cNvSpPr>
            <a:spLocks noEditPoints="1"/>
          </p:cNvSpPr>
          <p:nvPr/>
        </p:nvSpPr>
        <p:spPr bwMode="auto">
          <a:xfrm rot="15636098" flipH="1">
            <a:off x="4079619" y="6625182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964372" y="6475201"/>
            <a:ext cx="2134986" cy="384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انقري حفظ</a:t>
            </a:r>
          </a:p>
        </p:txBody>
      </p:sp>
    </p:spTree>
    <p:extLst>
      <p:ext uri="{BB962C8B-B14F-4D97-AF65-F5344CB8AC3E}">
        <p14:creationId xmlns:p14="http://schemas.microsoft.com/office/powerpoint/2010/main" val="20952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6777C"/>
            </a:gs>
            <a:gs pos="0">
              <a:srgbClr val="66676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0485" y="1511851"/>
            <a:ext cx="11270510" cy="51484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0160" rtl="1"/>
            <a:endParaRPr lang="en-US" sz="2520">
              <a:solidFill>
                <a:srgbClr val="FFFFFF"/>
              </a:solidFill>
            </a:endParaRPr>
          </a:p>
        </p:txBody>
      </p:sp>
      <p:pic>
        <p:nvPicPr>
          <p:cNvPr id="19" name="trim_whit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5"/>
            <a:ext cx="12801600" cy="488061"/>
          </a:xfrm>
          <a:prstGeom prst="rect">
            <a:avLst/>
          </a:prstGeom>
        </p:spPr>
      </p:pic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AABC3D2E-69C9-48F9-A9E1-5E5A898AFD8A}"/>
              </a:ext>
            </a:extLst>
          </p:cNvPr>
          <p:cNvGrpSpPr/>
          <p:nvPr/>
        </p:nvGrpSpPr>
        <p:grpSpPr>
          <a:xfrm>
            <a:off x="3116375" y="106748"/>
            <a:ext cx="938304" cy="961585"/>
            <a:chOff x="1796902" y="747113"/>
            <a:chExt cx="893623" cy="915795"/>
          </a:xfrm>
          <a:solidFill>
            <a:sysClr val="window" lastClr="FFFFFF"/>
          </a:solidFill>
        </p:grpSpPr>
        <p:sp>
          <p:nvSpPr>
            <p:cNvPr id="40" name="椭圆 7">
              <a:extLst>
                <a:ext uri="{FF2B5EF4-FFF2-40B4-BE49-F238E27FC236}">
                  <a16:creationId xmlns="" xmlns:a16="http://schemas.microsoft.com/office/drawing/2014/main" id="{85665D1E-A0DF-4ED8-9092-45EB9E0F59D6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2223" kern="0" smtClean="0">
                <a:solidFill>
                  <a:prstClr val="white"/>
                </a:solidFill>
              </a:endParaRPr>
            </a:p>
          </p:txBody>
        </p:sp>
        <p:cxnSp>
          <p:nvCxnSpPr>
            <p:cNvPr id="41" name="直接连接符 2">
              <a:extLst>
                <a:ext uri="{FF2B5EF4-FFF2-40B4-BE49-F238E27FC236}">
                  <a16:creationId xmlns="" xmlns:a16="http://schemas.microsoft.com/office/drawing/2014/main" id="{B69D1C46-ED13-43F4-891B-9CE393538170}"/>
                </a:ext>
              </a:extLst>
            </p:cNvPr>
            <p:cNvCxnSpPr/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2" name="直接连接符 4">
              <a:extLst>
                <a:ext uri="{FF2B5EF4-FFF2-40B4-BE49-F238E27FC236}">
                  <a16:creationId xmlns="" xmlns:a16="http://schemas.microsoft.com/office/drawing/2014/main" id="{F81BA4E6-0A5D-407A-80FC-0B3B13F396AF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3" name="直接连接符 12">
              <a:extLst>
                <a:ext uri="{FF2B5EF4-FFF2-40B4-BE49-F238E27FC236}">
                  <a16:creationId xmlns="" xmlns:a16="http://schemas.microsoft.com/office/drawing/2014/main" id="{B998E46A-D53F-468C-BD1C-1D2C9B17E7B1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44" name="组合 14">
            <a:extLst>
              <a:ext uri="{FF2B5EF4-FFF2-40B4-BE49-F238E27FC236}">
                <a16:creationId xmlns="" xmlns:a16="http://schemas.microsoft.com/office/drawing/2014/main" id="{CC446613-31F8-45F1-B47D-1DA573FF617A}"/>
              </a:ext>
            </a:extLst>
          </p:cNvPr>
          <p:cNvGrpSpPr/>
          <p:nvPr/>
        </p:nvGrpSpPr>
        <p:grpSpPr>
          <a:xfrm flipH="1">
            <a:off x="8045147" y="120126"/>
            <a:ext cx="938304" cy="961585"/>
            <a:chOff x="2005448" y="747113"/>
            <a:chExt cx="893623" cy="915795"/>
          </a:xfrm>
          <a:solidFill>
            <a:sysClr val="window" lastClr="FFFFFF"/>
          </a:solidFill>
        </p:grpSpPr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90C62C9A-C188-43A4-BEB4-9CC58EC026DB}"/>
                </a:ext>
              </a:extLst>
            </p:cNvPr>
            <p:cNvSpPr/>
            <p:nvPr/>
          </p:nvSpPr>
          <p:spPr>
            <a:xfrm>
              <a:off x="2356061" y="1386983"/>
              <a:ext cx="275925" cy="275925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2223" kern="0" smtClean="0">
                <a:solidFill>
                  <a:prstClr val="white"/>
                </a:solidFill>
              </a:endParaRPr>
            </a:p>
          </p:txBody>
        </p:sp>
        <p:cxnSp>
          <p:nvCxnSpPr>
            <p:cNvPr id="46" name="直接连接符 16">
              <a:extLst>
                <a:ext uri="{FF2B5EF4-FFF2-40B4-BE49-F238E27FC236}">
                  <a16:creationId xmlns="" xmlns:a16="http://schemas.microsoft.com/office/drawing/2014/main" id="{36A0689C-A48B-4D98-B078-393145124D5F}"/>
                </a:ext>
              </a:extLst>
            </p:cNvPr>
            <p:cNvCxnSpPr/>
            <p:nvPr/>
          </p:nvCxnSpPr>
          <p:spPr>
            <a:xfrm flipH="1" flipV="1">
              <a:off x="2016081" y="1524945"/>
              <a:ext cx="339980" cy="1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7" name="直接连接符 17">
              <a:extLst>
                <a:ext uri="{FF2B5EF4-FFF2-40B4-BE49-F238E27FC236}">
                  <a16:creationId xmlns="" xmlns:a16="http://schemas.microsoft.com/office/drawing/2014/main" id="{30B548D7-4E99-4EA2-8865-E77D501AD36A}"/>
                </a:ext>
              </a:extLst>
            </p:cNvPr>
            <p:cNvCxnSpPr/>
            <p:nvPr/>
          </p:nvCxnSpPr>
          <p:spPr>
            <a:xfrm flipV="1">
              <a:off x="2026715" y="759854"/>
              <a:ext cx="0" cy="775724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8" name="直接连接符 18">
              <a:extLst>
                <a:ext uri="{FF2B5EF4-FFF2-40B4-BE49-F238E27FC236}">
                  <a16:creationId xmlns="" xmlns:a16="http://schemas.microsoft.com/office/drawing/2014/main" id="{AFD56DAB-9D9C-4B9E-87C7-35AA90ED33C0}"/>
                </a:ext>
              </a:extLst>
            </p:cNvPr>
            <p:cNvCxnSpPr/>
            <p:nvPr/>
          </p:nvCxnSpPr>
          <p:spPr>
            <a:xfrm>
              <a:off x="2005448" y="747113"/>
              <a:ext cx="893623" cy="0"/>
            </a:xfrm>
            <a:prstGeom prst="lin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65" name="矩形: 圆角 20">
            <a:extLst>
              <a:ext uri="{FF2B5EF4-FFF2-40B4-BE49-F238E27FC236}">
                <a16:creationId xmlns="" xmlns:a16="http://schemas.microsoft.com/office/drawing/2014/main" id="{02C66BE2-4DA2-411E-B5A8-C1D8F5FBE91E}"/>
              </a:ext>
            </a:extLst>
          </p:cNvPr>
          <p:cNvSpPr/>
          <p:nvPr/>
        </p:nvSpPr>
        <p:spPr>
          <a:xfrm>
            <a:off x="2418634" y="7640063"/>
            <a:ext cx="6564817" cy="1584251"/>
          </a:xfrm>
          <a:prstGeom prst="roundRect">
            <a:avLst>
              <a:gd name="adj" fmla="val 23378"/>
            </a:avLst>
          </a:prstGeom>
          <a:solidFill>
            <a:sysClr val="window" lastClr="FFFFFF"/>
          </a:solidFill>
          <a:ln w="38100" cap="flat" cmpd="sng" algn="ctr">
            <a:solidFill>
              <a:srgbClr val="F6BD2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600" kern="0" smtClean="0">
              <a:solidFill>
                <a:prstClr val="white"/>
              </a:solidFill>
              <a:latin typeface="Arial" panose="020B0604020202020204" pitchFamily="34" charset="0"/>
              <a:ea typeface="等线" charset="-122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73725" y="7596860"/>
            <a:ext cx="66013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endParaRPr lang="ar-SA" sz="24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ctr" rtl="1"/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حتماً ستحققون أكثر مما تحلمون، فقط عليكم التركيز والإبداع في تقديم الأفكار وتنفيذها </a:t>
            </a:r>
            <a:endParaRPr lang="ar-SA" sz="24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ctr" rtl="1"/>
            <a:r>
              <a:rPr lang="ar-SA" sz="28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28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ar-SA" sz="28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ctr" rtl="1"/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/>
            </a:r>
            <a:b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</a:br>
            <a:endParaRPr lang="ar-SA" sz="24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84483" y="2262740"/>
            <a:ext cx="9865178" cy="10341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ar-SA" sz="2400" dirty="0" smtClean="0">
                <a:solidFill>
                  <a:srgbClr val="00B050"/>
                </a:solidFill>
                <a:latin typeface="KufiStandardGK" charset="-78"/>
                <a:ea typeface="KufiStandardGK" charset="-78"/>
                <a:cs typeface="KufiStandardGK" charset="-78"/>
              </a:rPr>
              <a:t>في نهاية المحاضرة ستكون الطالبة قادرة على أن :</a:t>
            </a:r>
            <a:endParaRPr lang="ar-SA" sz="24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تُسجل حساباً شخصياً في مواقع تصميم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تُصمم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تعليمي من انشائها.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تُحرر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تعليمي جاهز.</a:t>
            </a:r>
            <a:endParaRPr lang="ar-SA" sz="24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تعرف أدوات التحكم لتصميم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تُضيف خلفية لاحد برامج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تُدرج صورة </a:t>
            </a: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لاحد برامج </a:t>
            </a:r>
            <a:r>
              <a:rPr lang="ar-SA" sz="24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تُضيف 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نص لاحد </a:t>
            </a: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برامج </a:t>
            </a:r>
            <a:r>
              <a:rPr lang="ar-SA" sz="24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تُدرج رسوم إحصائية </a:t>
            </a:r>
            <a:r>
              <a:rPr lang="ar-SA" sz="2400" dirty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لاحد برامج </a:t>
            </a:r>
            <a:r>
              <a:rPr lang="ar-SA" sz="2400" dirty="0" err="1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 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تحفظ تصميم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تُشارك تصميم </a:t>
            </a:r>
            <a:r>
              <a:rPr lang="ar-SA" sz="2400" dirty="0" err="1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400" dirty="0" smtClean="0">
                <a:solidFill>
                  <a:srgbClr val="000000"/>
                </a:solidFill>
                <a:latin typeface="KufiStandardGK" charset="-78"/>
                <a:ea typeface="KufiStandardGK" charset="-78"/>
                <a:cs typeface="KufiStandardGK" charset="-78"/>
              </a:rPr>
              <a:t> في حساباتها بشبكات التواصل الاجتماعي.</a:t>
            </a:r>
            <a:endParaRPr lang="ar-SA" sz="24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18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marL="342900" indent="-342900" algn="justLow" rtl="1">
              <a:buFont typeface="Arial" charset="0"/>
              <a:buChar char="•"/>
            </a:pPr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  <a:p>
            <a:pPr algn="justLow" rtl="1"/>
            <a:endParaRPr lang="ar-SA" sz="2000" dirty="0" smtClean="0">
              <a:solidFill>
                <a:srgbClr val="00000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48868" y="1597329"/>
            <a:ext cx="713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2800" b="1" dirty="0" smtClean="0">
                <a:solidFill>
                  <a:srgbClr val="941651"/>
                </a:solidFill>
                <a:latin typeface="KufiStandardGK" charset="-78"/>
                <a:ea typeface="KufiStandardGK" charset="-78"/>
                <a:cs typeface="KufiStandardGK" charset="-78"/>
              </a:rPr>
              <a:t>الأهداف </a:t>
            </a:r>
            <a:r>
              <a:rPr lang="ar-SA" sz="2800" b="1" dirty="0" smtClean="0">
                <a:solidFill>
                  <a:srgbClr val="941651"/>
                </a:solidFill>
                <a:latin typeface="KufiStandardGK" charset="-78"/>
                <a:ea typeface="KufiStandardGK" charset="-78"/>
                <a:cs typeface="KufiStandardGK" charset="-78"/>
              </a:rPr>
              <a:t>الأدائية</a:t>
            </a:r>
            <a:endParaRPr lang="en-US" sz="2800" b="1" dirty="0">
              <a:solidFill>
                <a:srgbClr val="941651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73799" y="708506"/>
            <a:ext cx="34165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1C355B"/>
                </a:solidFill>
                <a:latin typeface="Comic Sans MS" charset="0"/>
                <a:ea typeface="Comic Sans MS" charset="0"/>
                <a:cs typeface="Comic Sans MS" charset="0"/>
              </a:rPr>
              <a:t>INFOGRAPHICS </a:t>
            </a:r>
            <a:endParaRPr lang="en-US" sz="2100" b="1" dirty="0">
              <a:solidFill>
                <a:prstClr val="black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55" y="165520"/>
            <a:ext cx="820920" cy="7899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79" y="167465"/>
            <a:ext cx="756007" cy="6245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643487" y="214582"/>
            <a:ext cx="845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60120" rtl="1"/>
            <a:r>
              <a:rPr lang="ar-SA" sz="2800" dirty="0" err="1">
                <a:solidFill>
                  <a:srgbClr val="FFCF0A"/>
                </a:solidFill>
                <a:latin typeface="KufiStandardGK" charset="-78"/>
                <a:ea typeface="KufiStandardGK" charset="-78"/>
                <a:cs typeface="KufiStandardGK" charset="-78"/>
              </a:rPr>
              <a:t>الإنفوجرافيك</a:t>
            </a:r>
            <a:r>
              <a:rPr lang="ar-SA" sz="2800" dirty="0">
                <a:solidFill>
                  <a:srgbClr val="FFCF0A"/>
                </a:solidFill>
                <a:latin typeface="KufiStandardGK" charset="-78"/>
                <a:ea typeface="KufiStandardGK" charset="-78"/>
                <a:cs typeface="KufiStandardGK" charset="-78"/>
              </a:rPr>
              <a:t> في التعليم</a:t>
            </a:r>
            <a:endParaRPr lang="en-US" sz="2800" dirty="0">
              <a:solidFill>
                <a:srgbClr val="FFCF0A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19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تصميم ملفك الشخصي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r>
              <a:rPr lang="ar-SA" sz="28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تحرير بيانات التعليم </a:t>
            </a:r>
            <a:r>
              <a:rPr lang="en-US" sz="2800" b="1" dirty="0" smtClean="0">
                <a:solidFill>
                  <a:srgbClr val="9B3021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Education</a:t>
            </a:r>
            <a:endParaRPr lang="en-US" sz="2800" b="1" dirty="0">
              <a:solidFill>
                <a:srgbClr val="9B3021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39" r="599"/>
          <a:stretch/>
        </p:blipFill>
        <p:spPr>
          <a:xfrm>
            <a:off x="1550399" y="1289944"/>
            <a:ext cx="9998133" cy="585028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718202" y="3344972"/>
            <a:ext cx="1888820" cy="205227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arrow"/>
          <p:cNvSpPr>
            <a:spLocks noEditPoints="1"/>
          </p:cNvSpPr>
          <p:nvPr/>
        </p:nvSpPr>
        <p:spPr bwMode="auto">
          <a:xfrm rot="15636098" flipH="1">
            <a:off x="1202552" y="3316030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r" defTabSz="1075334" rtl="1" eaLnBrk="1" latinLnBrk="0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88" y="2994599"/>
            <a:ext cx="1294803" cy="1208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انقري </a:t>
            </a:r>
            <a:r>
              <a:rPr lang="en-US" sz="1800" b="1" dirty="0" smtClean="0">
                <a:solidFill>
                  <a:srgbClr val="002060"/>
                </a:solidFill>
              </a:rPr>
              <a:t>edit</a:t>
            </a:r>
          </a:p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ثم ابدئي تحرير بيانات التعليم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07021" y="2537218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400" b="1" dirty="0" smtClean="0">
                <a:solidFill>
                  <a:srgbClr val="9B3021"/>
                </a:solidFill>
              </a:rPr>
              <a:t>اسم المؤسسة </a:t>
            </a:r>
            <a:r>
              <a:rPr lang="ar-SA" sz="1400" b="1" dirty="0" err="1" smtClean="0">
                <a:solidFill>
                  <a:srgbClr val="9B3021"/>
                </a:solidFill>
              </a:rPr>
              <a:t>التعليميه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51192" y="2875242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400" b="1" dirty="0" smtClean="0">
                <a:solidFill>
                  <a:srgbClr val="9B3021"/>
                </a:solidFill>
              </a:rPr>
              <a:t>الدرجة العلمية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6466" y="3234060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400" b="1" dirty="0" smtClean="0">
                <a:solidFill>
                  <a:srgbClr val="9B3021"/>
                </a:solidFill>
              </a:rPr>
              <a:t>البرنامج الدراسي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35660" y="4686260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الموقع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36257" y="5316021"/>
            <a:ext cx="27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400" b="1" dirty="0" smtClean="0">
                <a:solidFill>
                  <a:srgbClr val="9B3021"/>
                </a:solidFill>
              </a:rPr>
              <a:t>النشاطات </a:t>
            </a:r>
            <a:endParaRPr lang="en-US" sz="1400" b="1" dirty="0">
              <a:solidFill>
                <a:srgbClr val="9B302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803913" y="3571956"/>
            <a:ext cx="1891431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>
                <a:solidFill>
                  <a:srgbClr val="9B3021"/>
                </a:solidFill>
              </a:rPr>
              <a:t>بدأت </a:t>
            </a:r>
            <a:r>
              <a:rPr lang="ar-SA" sz="1800" b="1" dirty="0" smtClean="0">
                <a:solidFill>
                  <a:srgbClr val="9B3021"/>
                </a:solidFill>
              </a:rPr>
              <a:t>الدراسة في </a:t>
            </a:r>
            <a:r>
              <a:rPr lang="ar-SA" sz="1800" b="1" dirty="0">
                <a:solidFill>
                  <a:srgbClr val="9B3021"/>
                </a:solidFill>
              </a:rPr>
              <a:t>شهر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750907" y="3856876"/>
            <a:ext cx="1891431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>
                <a:solidFill>
                  <a:srgbClr val="9B3021"/>
                </a:solidFill>
              </a:rPr>
              <a:t>بدأت </a:t>
            </a:r>
            <a:r>
              <a:rPr lang="ar-SA" sz="1800" b="1" dirty="0" smtClean="0">
                <a:solidFill>
                  <a:srgbClr val="9B3021"/>
                </a:solidFill>
              </a:rPr>
              <a:t>الدراسة في عام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678023" y="4141796"/>
            <a:ext cx="1944437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9B3021"/>
                </a:solidFill>
              </a:rPr>
              <a:t>انتهت الدراسة </a:t>
            </a:r>
            <a:r>
              <a:rPr lang="ar-SA" sz="1800" b="1" dirty="0" smtClean="0">
                <a:solidFill>
                  <a:srgbClr val="9B3021"/>
                </a:solidFill>
              </a:rPr>
              <a:t>في </a:t>
            </a:r>
            <a:r>
              <a:rPr lang="ar-SA" sz="1800" b="1" dirty="0">
                <a:solidFill>
                  <a:srgbClr val="9B3021"/>
                </a:solidFill>
              </a:rPr>
              <a:t>شهر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678023" y="4426716"/>
            <a:ext cx="1891431" cy="2459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9B3021"/>
                </a:solidFill>
              </a:rPr>
              <a:t>انتهت الدراسة في عام</a:t>
            </a:r>
            <a:endParaRPr lang="en-US" sz="1800" b="1" dirty="0">
              <a:solidFill>
                <a:srgbClr val="9B3021"/>
              </a:solidFill>
            </a:endParaRPr>
          </a:p>
        </p:txBody>
      </p:sp>
      <p:sp>
        <p:nvSpPr>
          <p:cNvPr id="44" name="arrow"/>
          <p:cNvSpPr>
            <a:spLocks noEditPoints="1"/>
          </p:cNvSpPr>
          <p:nvPr/>
        </p:nvSpPr>
        <p:spPr bwMode="auto">
          <a:xfrm rot="15636098" flipH="1">
            <a:off x="3558918" y="6129882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443671" y="5979901"/>
            <a:ext cx="2134986" cy="384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اضافة</a:t>
            </a:r>
          </a:p>
        </p:txBody>
      </p:sp>
      <p:sp>
        <p:nvSpPr>
          <p:cNvPr id="46" name="arrow"/>
          <p:cNvSpPr>
            <a:spLocks noEditPoints="1"/>
          </p:cNvSpPr>
          <p:nvPr/>
        </p:nvSpPr>
        <p:spPr bwMode="auto">
          <a:xfrm rot="15636098" flipH="1">
            <a:off x="5330568" y="6548982"/>
            <a:ext cx="563468" cy="360721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9B3021"/>
          </a:solidFill>
          <a:ln>
            <a:solidFill>
              <a:schemeClr val="bg1">
                <a:lumMod val="9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215321" y="6399001"/>
            <a:ext cx="2134986" cy="384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إضافة جديد</a:t>
            </a:r>
          </a:p>
        </p:txBody>
      </p:sp>
    </p:spTree>
    <p:extLst>
      <p:ext uri="{BB962C8B-B14F-4D97-AF65-F5344CB8AC3E}">
        <p14:creationId xmlns:p14="http://schemas.microsoft.com/office/powerpoint/2010/main" val="101783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57661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تصميم ملفك الشخصي في موقع </a:t>
            </a:r>
            <a:r>
              <a:rPr lang="en-US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Visualize</a:t>
            </a: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4" name="floordark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 r="379"/>
          <a:stretch/>
        </p:blipFill>
        <p:spPr>
          <a:xfrm>
            <a:off x="1729192" y="1288433"/>
            <a:ext cx="10020300" cy="581062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314450" y="3650876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15613" y="3509190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موقعك الشخصي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333500" y="3936626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4663" y="3794940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مهاراتك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1333500" y="4203326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4663" y="4061640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002060"/>
                </a:solidFill>
              </a:rPr>
              <a:t>هواياتك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351428" y="4462180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2591" y="4320494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smtClean="0">
                <a:solidFill>
                  <a:srgbClr val="002060"/>
                </a:solidFill>
              </a:rPr>
              <a:t>لغاتك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324527" y="4714315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25690" y="4572629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600" b="1" dirty="0" smtClean="0">
                <a:solidFill>
                  <a:srgbClr val="002060"/>
                </a:solidFill>
              </a:rPr>
              <a:t>جوائز حاصلة عليها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349174" y="4954123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0337" y="4812437"/>
            <a:ext cx="1529788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600" b="1" dirty="0" smtClean="0">
                <a:solidFill>
                  <a:srgbClr val="002060"/>
                </a:solidFill>
              </a:rPr>
              <a:t>الوضع الحالي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414165" y="5234273"/>
            <a:ext cx="699179" cy="6724"/>
          </a:xfrm>
          <a:prstGeom prst="straightConnector1">
            <a:avLst/>
          </a:prstGeom>
          <a:ln w="28575">
            <a:solidFill>
              <a:srgbClr val="9B3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003978" y="5092587"/>
            <a:ext cx="641137" cy="2341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600" b="1" dirty="0" smtClean="0">
                <a:solidFill>
                  <a:srgbClr val="002060"/>
                </a:solidFill>
              </a:rPr>
              <a:t>نشر </a:t>
            </a:r>
          </a:p>
        </p:txBody>
      </p:sp>
    </p:spTree>
    <p:extLst>
      <p:ext uri="{BB962C8B-B14F-4D97-AF65-F5344CB8AC3E}">
        <p14:creationId xmlns:p14="http://schemas.microsoft.com/office/powerpoint/2010/main" val="642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335"/>
            <a:ext cx="12797131" cy="7320914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9"/>
            <a:ext cx="12801600" cy="2463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9159" y="9014729"/>
            <a:ext cx="68345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1280160"/>
            <a:r>
              <a:rPr lang="en-US" sz="2800" b="1" dirty="0">
                <a:ln w="15875">
                  <a:noFill/>
                  <a:round/>
                </a:ln>
                <a:solidFill>
                  <a:srgbClr val="000000"/>
                </a:solidFill>
                <a:latin typeface="Eurostile" panose="020B0504020202050204" pitchFamily="34" charset="0"/>
              </a:rPr>
              <a:t>(Animated Slide)</a:t>
            </a:r>
            <a:endParaRPr lang="en-US" sz="2800" dirty="0">
              <a:ln w="15875">
                <a:noFill/>
                <a:round/>
              </a:ln>
              <a:solidFill>
                <a:srgbClr val="00000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light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17" name="light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18" name="light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4" name="floorligh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49"/>
            <a:ext cx="12801600" cy="228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35" y="1925896"/>
            <a:ext cx="6749074" cy="5331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80" y="3251699"/>
            <a:ext cx="2077375" cy="21615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682390" y="8892867"/>
            <a:ext cx="71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000" b="1" dirty="0">
                <a:solidFill>
                  <a:srgbClr val="FFFFFF"/>
                </a:solidFill>
                <a:latin typeface="KufiStandardGK" charset="-78"/>
                <a:ea typeface="KufiStandardGK" charset="-78"/>
                <a:cs typeface="KufiStandardGK" charset="-78"/>
              </a:rPr>
              <a:t>الجانب العملي</a:t>
            </a:r>
          </a:p>
        </p:txBody>
      </p:sp>
    </p:spTree>
    <p:extLst>
      <p:ext uri="{BB962C8B-B14F-4D97-AF65-F5344CB8AC3E}">
        <p14:creationId xmlns:p14="http://schemas.microsoft.com/office/powerpoint/2010/main" val="15915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4514A"/>
            </a:gs>
            <a:gs pos="0">
              <a:srgbClr val="54514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4" name="light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69" y="-1569393"/>
            <a:ext cx="1761007" cy="2823433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3" name="trim_ligh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63530"/>
            <a:ext cx="12819978" cy="488761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sp>
        <p:nvSpPr>
          <p:cNvPr id="16" name="main picture"/>
          <p:cNvSpPr/>
          <p:nvPr/>
        </p:nvSpPr>
        <p:spPr>
          <a:xfrm>
            <a:off x="2443758" y="1843385"/>
            <a:ext cx="7898768" cy="4136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4440000" sx="102000" sy="102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0120" rtl="1"/>
            <a:r>
              <a:rPr lang="en-US" sz="2800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           </a:t>
            </a:r>
            <a:r>
              <a:rPr lang="ar-SA" sz="2800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 معاً نتعلم الإنفو جرافيك </a:t>
            </a:r>
            <a:r>
              <a:rPr lang="ar-SA" sz="2800" dirty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في </a:t>
            </a:r>
            <a:r>
              <a:rPr lang="ar-SA" sz="2800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التعليم عملياً</a:t>
            </a:r>
            <a:r>
              <a:rPr lang="en-US" sz="2800" dirty="0" smtClean="0">
                <a:solidFill>
                  <a:srgbClr val="002060"/>
                </a:solidFill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endParaRPr lang="en-US" sz="2800" dirty="0">
              <a:solidFill>
                <a:srgbClr val="002060"/>
              </a:solidFill>
              <a:latin typeface="KufiStandardGK" charset="-78"/>
              <a:ea typeface="KufiStandardGK" charset="-78"/>
              <a:cs typeface="KufiStandardGK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-6191" y="4461794"/>
            <a:ext cx="2534224" cy="3983064"/>
            <a:chOff x="1183445" y="2553982"/>
            <a:chExt cx="2534224" cy="3983064"/>
          </a:xfrm>
        </p:grpSpPr>
        <p:pic>
          <p:nvPicPr>
            <p:cNvPr id="18" name="girl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445" y="2553982"/>
              <a:ext cx="2534224" cy="3983064"/>
            </a:xfrm>
            <a:prstGeom prst="rect">
              <a:avLst/>
            </a:prstGeom>
          </p:spPr>
        </p:pic>
        <p:pic>
          <p:nvPicPr>
            <p:cNvPr id="19" name="girl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15" t="51994" r="58479" b="10779"/>
            <a:stretch/>
          </p:blipFill>
          <p:spPr>
            <a:xfrm rot="21244602">
              <a:off x="1987465" y="4636452"/>
              <a:ext cx="698816" cy="1453415"/>
            </a:xfrm>
            <a:prstGeom prst="round2SameRect">
              <a:avLst/>
            </a:prstGeom>
          </p:spPr>
        </p:pic>
      </p:grpSp>
      <p:sp>
        <p:nvSpPr>
          <p:cNvPr id="6" name="Rounded Rectangle 5"/>
          <p:cNvSpPr/>
          <p:nvPr/>
        </p:nvSpPr>
        <p:spPr>
          <a:xfrm>
            <a:off x="2764986" y="7823244"/>
            <a:ext cx="8618361" cy="111414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endParaRPr lang="ar-SA" sz="2800" dirty="0" smtClean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1"/>
            <a:r>
              <a:rPr lang="ar-SA" sz="2800" dirty="0" err="1" smtClean="0">
                <a:ln w="0"/>
                <a:solidFill>
                  <a:srgbClr val="9416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تأمل:لا</a:t>
            </a:r>
            <a:r>
              <a:rPr lang="ar-SA" sz="2800" dirty="0" smtClean="0">
                <a:ln w="0"/>
                <a:solidFill>
                  <a:srgbClr val="9416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 </a:t>
            </a:r>
            <a:r>
              <a:rPr lang="ar-SA" sz="2800" dirty="0">
                <a:ln w="0"/>
                <a:solidFill>
                  <a:srgbClr val="9416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يستطيع الإنسان أن يتطور إذا لم يجرب شيئاً غير معتاد </a:t>
            </a:r>
            <a:r>
              <a:rPr lang="ar-SA" sz="2800" dirty="0" smtClean="0">
                <a:ln w="0"/>
                <a:solidFill>
                  <a:srgbClr val="94165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عليه.</a:t>
            </a:r>
            <a:r>
              <a:rPr lang="ar-SA" sz="28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(</a:t>
            </a:r>
            <a:r>
              <a:rPr lang="ar-SA" sz="28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ufiStandardGK" charset="-78"/>
                <a:ea typeface="KufiStandardGK" charset="-78"/>
                <a:cs typeface="KufiStandardGK" charset="-78"/>
              </a:rPr>
              <a:t>  كفاح فياض )</a:t>
            </a:r>
          </a:p>
          <a:p>
            <a:pPr marL="0" algn="ctr" defTabSz="1075334" rtl="1" eaLnBrk="1" latinLnBrk="0" hangingPunct="1"/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37" y="2719109"/>
            <a:ext cx="2105727" cy="35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4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28" y="869576"/>
            <a:ext cx="3893103" cy="4774612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73279" y="140076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أولاً:خطوات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التسجيل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 r="693"/>
          <a:stretch/>
        </p:blipFill>
        <p:spPr>
          <a:xfrm>
            <a:off x="3062177" y="1838708"/>
            <a:ext cx="9314121" cy="4784479"/>
          </a:xfrm>
          <a:prstGeom prst="rect">
            <a:avLst/>
          </a:prstGeom>
        </p:spPr>
      </p:pic>
      <p:sp>
        <p:nvSpPr>
          <p:cNvPr id="16" name="Callout Text"/>
          <p:cNvSpPr/>
          <p:nvPr/>
        </p:nvSpPr>
        <p:spPr>
          <a:xfrm>
            <a:off x="3615070" y="6428420"/>
            <a:ext cx="5869651" cy="2885701"/>
          </a:xfrm>
          <a:prstGeom prst="wedgeRectCallout">
            <a:avLst>
              <a:gd name="adj1" fmla="val 65805"/>
              <a:gd name="adj2" fmla="val -44143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r>
              <a:rPr lang="ar-SA" sz="2000" b="1" dirty="0" smtClean="0">
                <a:solidFill>
                  <a:schemeClr val="bg1"/>
                </a:solidFill>
              </a:rPr>
              <a:t>بداية ندخل على الموقع ثم نتبع الخطوات لتسجيل الدخول بحساب خاص:</a:t>
            </a:r>
          </a:p>
          <a:p>
            <a:pPr algn="ctr" defTabSz="1280160" rtl="1"/>
            <a:r>
              <a:rPr lang="en-US" sz="2000" u="sng" dirty="0">
                <a:hlinkClick r:id="rId8"/>
              </a:rPr>
              <a:t>https://</a:t>
            </a:r>
            <a:r>
              <a:rPr lang="en-US" sz="2000" u="sng" dirty="0" smtClean="0">
                <a:hlinkClick r:id="rId8"/>
              </a:rPr>
              <a:t>piktochart.com</a:t>
            </a:r>
            <a:endParaRPr lang="ar-SA" sz="2000" u="sng" dirty="0" smtClean="0"/>
          </a:p>
          <a:p>
            <a:pPr algn="ctr" defTabSz="1280160" rtl="1"/>
            <a:endParaRPr lang="ar-SA" sz="2000" u="sng" dirty="0"/>
          </a:p>
          <a:p>
            <a:pPr algn="r" defTabSz="1280160" rtl="1"/>
            <a:r>
              <a:rPr lang="ar-SA" sz="2000" u="sng" dirty="0" smtClean="0"/>
              <a:t>سيكون لدينا ثلاث خيارات :</a:t>
            </a:r>
          </a:p>
          <a:p>
            <a:pPr algn="just" defTabSz="1280160" rtl="1"/>
            <a:r>
              <a:rPr lang="ar-SA" sz="2000" dirty="0" smtClean="0"/>
              <a:t>١- التسجيل من خلال حسابك الشخصي في </a:t>
            </a:r>
            <a:r>
              <a:rPr lang="en-US" sz="2000" dirty="0" smtClean="0"/>
              <a:t>google</a:t>
            </a:r>
            <a:r>
              <a:rPr lang="ar-SA" sz="2000" dirty="0" smtClean="0"/>
              <a:t>.</a:t>
            </a:r>
            <a:endParaRPr lang="en-US" sz="2000" dirty="0" smtClean="0"/>
          </a:p>
          <a:p>
            <a:pPr algn="just" defTabSz="1280160" rtl="1"/>
            <a:r>
              <a:rPr lang="ar-SA" sz="2000" dirty="0" smtClean="0"/>
              <a:t>٢-التسجيل من خلال حسابك الشخصي بال </a:t>
            </a:r>
            <a:r>
              <a:rPr lang="en-US" sz="2000" dirty="0" err="1" smtClean="0"/>
              <a:t>facebook</a:t>
            </a:r>
            <a:r>
              <a:rPr lang="ar-SA" sz="2000" dirty="0" smtClean="0"/>
              <a:t>.</a:t>
            </a:r>
            <a:endParaRPr lang="en-US" sz="2000" dirty="0" smtClean="0"/>
          </a:p>
          <a:p>
            <a:pPr algn="just" defTabSz="1280160" rtl="1"/>
            <a:r>
              <a:rPr lang="ar-SA" sz="2000" dirty="0" smtClean="0"/>
              <a:t>٣-التسجيل من خلال انشاد حساب شخصي .</a:t>
            </a:r>
            <a:endParaRPr lang="en-US" sz="2000" dirty="0" smtClean="0"/>
          </a:p>
          <a:p>
            <a:pPr algn="ctr" defTabSz="1280160" rtl="1"/>
            <a:endParaRPr lang="en-US" sz="2000" dirty="0"/>
          </a:p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endParaRPr lang="ar-SA" sz="2000" b="1" dirty="0" smtClean="0">
              <a:solidFill>
                <a:schemeClr val="bg1"/>
              </a:solidFill>
            </a:endParaRPr>
          </a:p>
          <a:p>
            <a:pPr marL="0" algn="ctr" defTabSz="1280160" rtl="1" eaLnBrk="1" latinLnBrk="0" hangingPunct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53563" y="3237872"/>
            <a:ext cx="2211572" cy="611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sz="1800" dirty="0" smtClean="0"/>
              <a:t>١،٢-التسجيل من خلال احد الحسابات الشخصية</a:t>
            </a:r>
            <a:endParaRPr lang="en-US" sz="1800" dirty="0"/>
          </a:p>
        </p:txBody>
      </p:sp>
      <p:sp>
        <p:nvSpPr>
          <p:cNvPr id="19" name="Rounded Rectangle 18"/>
          <p:cNvSpPr/>
          <p:nvPr/>
        </p:nvSpPr>
        <p:spPr>
          <a:xfrm>
            <a:off x="3211033" y="4451586"/>
            <a:ext cx="2211572" cy="611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80160" rtl="1"/>
            <a:r>
              <a:rPr lang="ar-SA" sz="1800"/>
              <a:t>٣-التسجيل من خلال انشاد حساب شخصي .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597886" y="4113178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600" b="1" dirty="0" smtClean="0">
                <a:solidFill>
                  <a:srgbClr val="9B3021"/>
                </a:solidFill>
              </a:rPr>
              <a:t>اسمك بالكامل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5186" y="4417978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600" b="1" dirty="0" smtClean="0">
                <a:solidFill>
                  <a:srgbClr val="9B3021"/>
                </a:solidFill>
              </a:rPr>
              <a:t>بريدك الإلكتروني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3286" y="4707784"/>
            <a:ext cx="227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075334" rtl="1" eaLnBrk="1" latinLnBrk="0" hangingPunct="1"/>
            <a:r>
              <a:rPr lang="ar-SA" sz="1600" b="1" dirty="0" smtClean="0">
                <a:solidFill>
                  <a:srgbClr val="9B3021"/>
                </a:solidFill>
              </a:rPr>
              <a:t>كلمة المرور</a:t>
            </a:r>
            <a:endParaRPr lang="en-US" sz="1600" b="1" dirty="0">
              <a:solidFill>
                <a:srgbClr val="9B302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253563" y="5492447"/>
            <a:ext cx="2211572" cy="364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80160" rtl="1"/>
            <a:r>
              <a:rPr lang="ar-SA" sz="1800" smtClean="0"/>
              <a:t>انقري لإنشاء </a:t>
            </a:r>
            <a:r>
              <a:rPr lang="ar-SA" sz="1800" dirty="0" smtClean="0"/>
              <a:t>الحساب </a:t>
            </a:r>
            <a:endParaRPr lang="en-US" sz="1800" dirty="0"/>
          </a:p>
        </p:txBody>
      </p:sp>
      <p:sp>
        <p:nvSpPr>
          <p:cNvPr id="26" name="arrow"/>
          <p:cNvSpPr>
            <a:spLocks/>
          </p:cNvSpPr>
          <p:nvPr/>
        </p:nvSpPr>
        <p:spPr bwMode="auto">
          <a:xfrm rot="11675499">
            <a:off x="5473731" y="5598152"/>
            <a:ext cx="974564" cy="380026"/>
          </a:xfrm>
          <a:custGeom>
            <a:avLst/>
            <a:gdLst>
              <a:gd name="T0" fmla="*/ 848 w 868"/>
              <a:gd name="T1" fmla="*/ 74 h 337"/>
              <a:gd name="T2" fmla="*/ 360 w 868"/>
              <a:gd name="T3" fmla="*/ 17 h 337"/>
              <a:gd name="T4" fmla="*/ 203 w 868"/>
              <a:gd name="T5" fmla="*/ 17 h 337"/>
              <a:gd name="T6" fmla="*/ 86 w 868"/>
              <a:gd name="T7" fmla="*/ 118 h 337"/>
              <a:gd name="T8" fmla="*/ 122 w 868"/>
              <a:gd name="T9" fmla="*/ 313 h 337"/>
              <a:gd name="T10" fmla="*/ 26 w 868"/>
              <a:gd name="T11" fmla="*/ 251 h 337"/>
              <a:gd name="T12" fmla="*/ 7 w 868"/>
              <a:gd name="T13" fmla="*/ 262 h 337"/>
              <a:gd name="T14" fmla="*/ 142 w 868"/>
              <a:gd name="T15" fmla="*/ 337 h 337"/>
              <a:gd name="T16" fmla="*/ 152 w 868"/>
              <a:gd name="T17" fmla="*/ 328 h 337"/>
              <a:gd name="T18" fmla="*/ 164 w 868"/>
              <a:gd name="T19" fmla="*/ 206 h 337"/>
              <a:gd name="T20" fmla="*/ 145 w 868"/>
              <a:gd name="T21" fmla="*/ 217 h 337"/>
              <a:gd name="T22" fmla="*/ 143 w 868"/>
              <a:gd name="T23" fmla="*/ 306 h 337"/>
              <a:gd name="T24" fmla="*/ 135 w 868"/>
              <a:gd name="T25" fmla="*/ 83 h 337"/>
              <a:gd name="T26" fmla="*/ 329 w 868"/>
              <a:gd name="T27" fmla="*/ 34 h 337"/>
              <a:gd name="T28" fmla="*/ 571 w 868"/>
              <a:gd name="T29" fmla="*/ 85 h 337"/>
              <a:gd name="T30" fmla="*/ 854 w 868"/>
              <a:gd name="T31" fmla="*/ 96 h 337"/>
              <a:gd name="T32" fmla="*/ 848 w 868"/>
              <a:gd name="T33" fmla="*/ 74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8" h="337">
                <a:moveTo>
                  <a:pt x="848" y="74"/>
                </a:moveTo>
                <a:cubicBezTo>
                  <a:pt x="680" y="98"/>
                  <a:pt x="523" y="47"/>
                  <a:pt x="360" y="17"/>
                </a:cubicBezTo>
                <a:cubicBezTo>
                  <a:pt x="308" y="7"/>
                  <a:pt x="254" y="0"/>
                  <a:pt x="203" y="17"/>
                </a:cubicBezTo>
                <a:cubicBezTo>
                  <a:pt x="152" y="33"/>
                  <a:pt x="107" y="68"/>
                  <a:pt x="86" y="118"/>
                </a:cubicBezTo>
                <a:cubicBezTo>
                  <a:pt x="59" y="186"/>
                  <a:pt x="84" y="256"/>
                  <a:pt x="122" y="313"/>
                </a:cubicBezTo>
                <a:cubicBezTo>
                  <a:pt x="83" y="308"/>
                  <a:pt x="45" y="287"/>
                  <a:pt x="26" y="251"/>
                </a:cubicBezTo>
                <a:cubicBezTo>
                  <a:pt x="19" y="239"/>
                  <a:pt x="0" y="250"/>
                  <a:pt x="7" y="262"/>
                </a:cubicBezTo>
                <a:cubicBezTo>
                  <a:pt x="34" y="311"/>
                  <a:pt x="88" y="336"/>
                  <a:pt x="142" y="337"/>
                </a:cubicBezTo>
                <a:cubicBezTo>
                  <a:pt x="148" y="337"/>
                  <a:pt x="152" y="333"/>
                  <a:pt x="152" y="328"/>
                </a:cubicBezTo>
                <a:cubicBezTo>
                  <a:pt x="185" y="295"/>
                  <a:pt x="182" y="247"/>
                  <a:pt x="164" y="206"/>
                </a:cubicBezTo>
                <a:cubicBezTo>
                  <a:pt x="158" y="194"/>
                  <a:pt x="139" y="205"/>
                  <a:pt x="145" y="217"/>
                </a:cubicBezTo>
                <a:cubicBezTo>
                  <a:pt x="157" y="246"/>
                  <a:pt x="161" y="280"/>
                  <a:pt x="143" y="306"/>
                </a:cubicBezTo>
                <a:cubicBezTo>
                  <a:pt x="97" y="238"/>
                  <a:pt x="72" y="149"/>
                  <a:pt x="135" y="83"/>
                </a:cubicBezTo>
                <a:cubicBezTo>
                  <a:pt x="186" y="29"/>
                  <a:pt x="260" y="23"/>
                  <a:pt x="329" y="34"/>
                </a:cubicBezTo>
                <a:cubicBezTo>
                  <a:pt x="410" y="46"/>
                  <a:pt x="490" y="70"/>
                  <a:pt x="571" y="85"/>
                </a:cubicBezTo>
                <a:cubicBezTo>
                  <a:pt x="664" y="102"/>
                  <a:pt x="759" y="109"/>
                  <a:pt x="854" y="96"/>
                </a:cubicBezTo>
                <a:cubicBezTo>
                  <a:pt x="868" y="94"/>
                  <a:pt x="862" y="73"/>
                  <a:pt x="848" y="7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خطوات التسجيل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" y="1300586"/>
            <a:ext cx="8483441" cy="552564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962732" y="2512929"/>
            <a:ext cx="3721594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1075334" rtl="1" eaLnBrk="1" latinLnBrk="0" hangingPunct="1"/>
            <a:r>
              <a:rPr lang="ar-SA" sz="1800" b="1" dirty="0" smtClean="0">
                <a:solidFill>
                  <a:srgbClr val="9B3021"/>
                </a:solidFill>
              </a:rPr>
              <a:t>الخيار الأول حول:</a:t>
            </a:r>
          </a:p>
          <a:p>
            <a:pPr marL="0" algn="ctr" defTabSz="1075334" rtl="1" eaLnBrk="1" latinLnBrk="0" hangingPunct="1"/>
            <a:r>
              <a:rPr lang="ar-SA" sz="1800" b="1" dirty="0" smtClean="0">
                <a:solidFill>
                  <a:srgbClr val="002060"/>
                </a:solidFill>
              </a:rPr>
              <a:t>ماذا تُريدين تصميمه (الهدف من التصميم )؟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27" name="arrow"/>
          <p:cNvSpPr>
            <a:spLocks noEditPoints="1"/>
          </p:cNvSpPr>
          <p:nvPr/>
        </p:nvSpPr>
        <p:spPr bwMode="auto">
          <a:xfrm rot="4847338" flipH="1">
            <a:off x="8220313" y="2536115"/>
            <a:ext cx="442637" cy="1069967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981320" y="3602015"/>
            <a:ext cx="3721594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1075334" rtl="1" eaLnBrk="1" latinLnBrk="0" hangingPunct="1"/>
            <a:r>
              <a:rPr lang="ar-SA" sz="1800" b="1" dirty="0" smtClean="0">
                <a:solidFill>
                  <a:srgbClr val="9B3021"/>
                </a:solidFill>
              </a:rPr>
              <a:t>الخيار الثاني حول:</a:t>
            </a:r>
          </a:p>
          <a:p>
            <a:pPr marL="0" algn="ctr" defTabSz="1075334" rtl="1" eaLnBrk="1" latinLnBrk="0" hangingPunct="1"/>
            <a:r>
              <a:rPr lang="ar-SA" sz="1800" b="1" dirty="0" smtClean="0">
                <a:solidFill>
                  <a:srgbClr val="002060"/>
                </a:solidFill>
              </a:rPr>
              <a:t>ما حجم التصميم المُراد ؟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29" name="arrow"/>
          <p:cNvSpPr>
            <a:spLocks noEditPoints="1"/>
          </p:cNvSpPr>
          <p:nvPr/>
        </p:nvSpPr>
        <p:spPr bwMode="auto">
          <a:xfrm rot="5842075" flipH="1">
            <a:off x="8241692" y="3368672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999906" y="4713412"/>
            <a:ext cx="3721594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1075334" rtl="1" eaLnBrk="1" latinLnBrk="0" hangingPunct="1"/>
            <a:r>
              <a:rPr lang="ar-SA" sz="1800" b="1" dirty="0" smtClean="0">
                <a:solidFill>
                  <a:srgbClr val="9B3021"/>
                </a:solidFill>
              </a:rPr>
              <a:t>الخيار الثالث :</a:t>
            </a:r>
          </a:p>
          <a:p>
            <a:pPr marL="0" algn="ctr" defTabSz="1075334" rtl="1" eaLnBrk="1" latinLnBrk="0" hangingPunct="1"/>
            <a:r>
              <a:rPr lang="ar-SA" sz="1800" b="1" dirty="0" smtClean="0">
                <a:solidFill>
                  <a:srgbClr val="002060"/>
                </a:solidFill>
              </a:rPr>
              <a:t>انقري </a:t>
            </a:r>
            <a:r>
              <a:rPr lang="en-US" sz="1800" b="1" dirty="0" smtClean="0">
                <a:solidFill>
                  <a:srgbClr val="002060"/>
                </a:solidFill>
              </a:rPr>
              <a:t>Submit </a:t>
            </a:r>
            <a:r>
              <a:rPr lang="ar-SA" sz="1800" b="1" dirty="0" smtClean="0">
                <a:solidFill>
                  <a:srgbClr val="002060"/>
                </a:solidFill>
              </a:rPr>
              <a:t> لاستكمال للبدء بالتصميم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32" name="arrow"/>
          <p:cNvSpPr>
            <a:spLocks noEditPoints="1"/>
          </p:cNvSpPr>
          <p:nvPr/>
        </p:nvSpPr>
        <p:spPr bwMode="auto">
          <a:xfrm rot="6921042" flipH="1">
            <a:off x="8260278" y="4190141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133170" y="6373466"/>
            <a:ext cx="1849151" cy="4527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1075334" rtl="1" eaLnBrk="1" latinLnBrk="0" hangingPunct="1"/>
            <a:r>
              <a:rPr lang="ar-SA" sz="1800" b="1" smtClean="0">
                <a:solidFill>
                  <a:srgbClr val="9B3021"/>
                </a:solidFill>
              </a:rPr>
              <a:t>يمكنك </a:t>
            </a:r>
            <a:r>
              <a:rPr lang="ar-SA" sz="1800" b="1" dirty="0" smtClean="0">
                <a:solidFill>
                  <a:srgbClr val="9B3021"/>
                </a:solidFill>
              </a:rPr>
              <a:t>طلب المساعدة</a:t>
            </a:r>
          </a:p>
        </p:txBody>
      </p:sp>
    </p:spTree>
    <p:extLst>
      <p:ext uri="{BB962C8B-B14F-4D97-AF65-F5344CB8AC3E}">
        <p14:creationId xmlns:p14="http://schemas.microsoft.com/office/powerpoint/2010/main" val="2771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7777" r="693" b="266"/>
          <a:stretch/>
        </p:blipFill>
        <p:spPr>
          <a:xfrm>
            <a:off x="349904" y="1253154"/>
            <a:ext cx="9787932" cy="5780943"/>
          </a:xfrm>
          <a:prstGeom prst="rect">
            <a:avLst/>
          </a:prstGeom>
        </p:spPr>
      </p:pic>
      <p:pic>
        <p:nvPicPr>
          <p:cNvPr id="30" name="top_shad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خطوات التسجيل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487740" y="3602015"/>
            <a:ext cx="2215174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9B3021"/>
                </a:solidFill>
              </a:rPr>
              <a:t>اختاري الخيار الثالث :</a:t>
            </a:r>
          </a:p>
          <a:p>
            <a:pPr algn="r" rtl="1"/>
            <a:r>
              <a:rPr lang="en-US" sz="1800" b="1" dirty="0" smtClean="0">
                <a:solidFill>
                  <a:srgbClr val="002060"/>
                </a:solidFill>
              </a:rPr>
              <a:t>No thanks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29" name="arrow"/>
          <p:cNvSpPr>
            <a:spLocks noEditPoints="1"/>
          </p:cNvSpPr>
          <p:nvPr/>
        </p:nvSpPr>
        <p:spPr bwMode="auto">
          <a:xfrm rot="5842075" flipH="1">
            <a:off x="9665639" y="3352787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487740" y="4713412"/>
            <a:ext cx="2233760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sz="1800" b="1" smtClean="0">
                <a:solidFill>
                  <a:srgbClr val="002060"/>
                </a:solidFill>
              </a:rPr>
              <a:t>انقري </a:t>
            </a:r>
            <a:r>
              <a:rPr lang="en-US" sz="1800" b="1" dirty="0" smtClean="0">
                <a:solidFill>
                  <a:srgbClr val="002060"/>
                </a:solidFill>
              </a:rPr>
              <a:t>Submit </a:t>
            </a:r>
            <a:r>
              <a:rPr lang="ar-SA" sz="1800" b="1" dirty="0" smtClean="0">
                <a:solidFill>
                  <a:srgbClr val="002060"/>
                </a:solidFill>
              </a:rPr>
              <a:t> لاستكمال للبدء بالتصميم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32" name="arrow"/>
          <p:cNvSpPr>
            <a:spLocks noEditPoints="1"/>
          </p:cNvSpPr>
          <p:nvPr/>
        </p:nvSpPr>
        <p:spPr bwMode="auto">
          <a:xfrm rot="6921042" flipH="1">
            <a:off x="9707287" y="4041126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31892" y="7537344"/>
            <a:ext cx="6336515" cy="1683304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الآن انتهينا من عملية التسجيل سننتقل لمراحل تصميم الإنفو جرافيك،</a:t>
            </a:r>
          </a:p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وسنتعرف معاً على الأدوات المتواجدة في الموقع، لتُبحرن في سماء ابداعاتكم في تصميمكم الشخصي .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صميم الإنفو جرافيك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r="693"/>
          <a:stretch/>
        </p:blipFill>
        <p:spPr>
          <a:xfrm>
            <a:off x="1650380" y="1254040"/>
            <a:ext cx="8338274" cy="583256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739613" y="2948946"/>
            <a:ext cx="2475575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9B3021"/>
                </a:solidFill>
              </a:rPr>
              <a:t>تستطيعين انشاء مجلد خاص من خلال </a:t>
            </a:r>
            <a:r>
              <a:rPr lang="ar-SA" sz="1800" b="1" dirty="0" err="1" smtClean="0">
                <a:solidFill>
                  <a:srgbClr val="002060"/>
                </a:solidFill>
              </a:rPr>
              <a:t>آضافة</a:t>
            </a:r>
            <a:r>
              <a:rPr lang="ar-SA" sz="1800" b="1" dirty="0" smtClean="0">
                <a:solidFill>
                  <a:srgbClr val="002060"/>
                </a:solidFill>
              </a:rPr>
              <a:t> مجلد </a:t>
            </a:r>
          </a:p>
        </p:txBody>
      </p:sp>
      <p:sp>
        <p:nvSpPr>
          <p:cNvPr id="29" name="arrow"/>
          <p:cNvSpPr>
            <a:spLocks noEditPoints="1"/>
          </p:cNvSpPr>
          <p:nvPr/>
        </p:nvSpPr>
        <p:spPr bwMode="auto">
          <a:xfrm rot="5842075" flipH="1">
            <a:off x="3946017" y="2533994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306433" y="5386640"/>
            <a:ext cx="2475575" cy="7372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SA" sz="1800" b="1" dirty="0" smtClean="0">
                <a:solidFill>
                  <a:srgbClr val="9B3021"/>
                </a:solidFill>
              </a:rPr>
              <a:t>لإنشاء </a:t>
            </a:r>
            <a:r>
              <a:rPr lang="ar-SA" sz="1800" b="1" dirty="0" err="1" smtClean="0">
                <a:solidFill>
                  <a:srgbClr val="9B3021"/>
                </a:solidFill>
              </a:rPr>
              <a:t>انفوجرافيك</a:t>
            </a:r>
            <a:r>
              <a:rPr lang="ar-SA" sz="1800" b="1" dirty="0" smtClean="0">
                <a:solidFill>
                  <a:srgbClr val="9B3021"/>
                </a:solidFill>
              </a:rPr>
              <a:t> جديد نختار </a:t>
            </a:r>
            <a:r>
              <a:rPr lang="en-US" sz="1800" b="1" dirty="0" smtClean="0">
                <a:solidFill>
                  <a:srgbClr val="002060"/>
                </a:solidFill>
              </a:rPr>
              <a:t>create new</a:t>
            </a:r>
            <a:endParaRPr lang="ar-SA" sz="1800" b="1" dirty="0" smtClean="0">
              <a:solidFill>
                <a:srgbClr val="002060"/>
              </a:solidFill>
            </a:endParaRPr>
          </a:p>
        </p:txBody>
      </p:sp>
      <p:sp>
        <p:nvSpPr>
          <p:cNvPr id="18" name="arrow"/>
          <p:cNvSpPr>
            <a:spLocks noEditPoints="1"/>
          </p:cNvSpPr>
          <p:nvPr/>
        </p:nvSpPr>
        <p:spPr bwMode="auto">
          <a:xfrm rot="5842075" flipH="1">
            <a:off x="6512837" y="4971688"/>
            <a:ext cx="562732" cy="1017709"/>
          </a:xfrm>
          <a:custGeom>
            <a:avLst/>
            <a:gdLst>
              <a:gd name="T0" fmla="*/ 80 w 86"/>
              <a:gd name="T1" fmla="*/ 50 h 606"/>
              <a:gd name="T2" fmla="*/ 61 w 86"/>
              <a:gd name="T3" fmla="*/ 13 h 606"/>
              <a:gd name="T4" fmla="*/ 40 w 86"/>
              <a:gd name="T5" fmla="*/ 3 h 606"/>
              <a:gd name="T6" fmla="*/ 9 w 86"/>
              <a:gd name="T7" fmla="*/ 49 h 606"/>
              <a:gd name="T8" fmla="*/ 24 w 86"/>
              <a:gd name="T9" fmla="*/ 63 h 606"/>
              <a:gd name="T10" fmla="*/ 31 w 86"/>
              <a:gd name="T11" fmla="*/ 53 h 606"/>
              <a:gd name="T12" fmla="*/ 30 w 86"/>
              <a:gd name="T13" fmla="*/ 593 h 606"/>
              <a:gd name="T14" fmla="*/ 50 w 86"/>
              <a:gd name="T15" fmla="*/ 593 h 606"/>
              <a:gd name="T16" fmla="*/ 50 w 86"/>
              <a:gd name="T17" fmla="*/ 35 h 606"/>
              <a:gd name="T18" fmla="*/ 63 w 86"/>
              <a:gd name="T19" fmla="*/ 60 h 606"/>
              <a:gd name="T20" fmla="*/ 80 w 86"/>
              <a:gd name="T21" fmla="*/ 50 h 606"/>
              <a:gd name="T22" fmla="*/ 45 w 86"/>
              <a:gd name="T23" fmla="*/ 25 h 606"/>
              <a:gd name="T24" fmla="*/ 43 w 86"/>
              <a:gd name="T25" fmla="*/ 24 h 606"/>
              <a:gd name="T26" fmla="*/ 44 w 86"/>
              <a:gd name="T27" fmla="*/ 23 h 606"/>
              <a:gd name="T28" fmla="*/ 45 w 86"/>
              <a:gd name="T29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606">
                <a:moveTo>
                  <a:pt x="80" y="50"/>
                </a:moveTo>
                <a:cubicBezTo>
                  <a:pt x="74" y="38"/>
                  <a:pt x="68" y="25"/>
                  <a:pt x="61" y="13"/>
                </a:cubicBezTo>
                <a:cubicBezTo>
                  <a:pt x="56" y="6"/>
                  <a:pt x="49" y="0"/>
                  <a:pt x="40" y="3"/>
                </a:cubicBezTo>
                <a:cubicBezTo>
                  <a:pt x="19" y="9"/>
                  <a:pt x="22" y="36"/>
                  <a:pt x="9" y="49"/>
                </a:cubicBezTo>
                <a:cubicBezTo>
                  <a:pt x="0" y="58"/>
                  <a:pt x="15" y="72"/>
                  <a:pt x="24" y="63"/>
                </a:cubicBezTo>
                <a:cubicBezTo>
                  <a:pt x="27" y="60"/>
                  <a:pt x="29" y="56"/>
                  <a:pt x="31" y="53"/>
                </a:cubicBezTo>
                <a:cubicBezTo>
                  <a:pt x="40" y="233"/>
                  <a:pt x="40" y="413"/>
                  <a:pt x="30" y="593"/>
                </a:cubicBezTo>
                <a:cubicBezTo>
                  <a:pt x="29" y="606"/>
                  <a:pt x="49" y="606"/>
                  <a:pt x="50" y="593"/>
                </a:cubicBezTo>
                <a:cubicBezTo>
                  <a:pt x="61" y="407"/>
                  <a:pt x="61" y="221"/>
                  <a:pt x="50" y="35"/>
                </a:cubicBezTo>
                <a:cubicBezTo>
                  <a:pt x="54" y="43"/>
                  <a:pt x="58" y="52"/>
                  <a:pt x="63" y="60"/>
                </a:cubicBezTo>
                <a:cubicBezTo>
                  <a:pt x="69" y="72"/>
                  <a:pt x="86" y="62"/>
                  <a:pt x="80" y="50"/>
                </a:cubicBezTo>
                <a:close/>
                <a:moveTo>
                  <a:pt x="45" y="25"/>
                </a:moveTo>
                <a:cubicBezTo>
                  <a:pt x="45" y="25"/>
                  <a:pt x="44" y="24"/>
                  <a:pt x="43" y="24"/>
                </a:cubicBezTo>
                <a:cubicBezTo>
                  <a:pt x="43" y="24"/>
                  <a:pt x="44" y="23"/>
                  <a:pt x="44" y="23"/>
                </a:cubicBezTo>
                <a:cubicBezTo>
                  <a:pt x="44" y="23"/>
                  <a:pt x="45" y="24"/>
                  <a:pt x="45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صميم الإنفو جرافيك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r="693"/>
          <a:stretch/>
        </p:blipFill>
        <p:spPr>
          <a:xfrm>
            <a:off x="648920" y="1758247"/>
            <a:ext cx="9764157" cy="51117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48920" y="2819901"/>
            <a:ext cx="606139" cy="421369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6297" y="2580419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/>
              <a:t>١</a:t>
            </a:r>
            <a:endParaRPr lang="en-US" sz="1800" dirty="0"/>
          </a:p>
        </p:txBody>
      </p:sp>
      <p:sp>
        <p:nvSpPr>
          <p:cNvPr id="22" name="Rounded Rectangle 21"/>
          <p:cNvSpPr/>
          <p:nvPr/>
        </p:nvSpPr>
        <p:spPr>
          <a:xfrm>
            <a:off x="1416424" y="3078069"/>
            <a:ext cx="1011010" cy="411854"/>
          </a:xfrm>
          <a:prstGeom prst="roundRect">
            <a:avLst/>
          </a:prstGeom>
          <a:noFill/>
          <a:ln w="539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36883" y="2750749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/>
              <a:t>٢</a:t>
            </a:r>
            <a:endParaRPr lang="en-US" sz="1800" dirty="0"/>
          </a:p>
        </p:txBody>
      </p:sp>
      <p:sp>
        <p:nvSpPr>
          <p:cNvPr id="25" name="Rounded Rectangle 24"/>
          <p:cNvSpPr/>
          <p:nvPr/>
        </p:nvSpPr>
        <p:spPr>
          <a:xfrm>
            <a:off x="2831892" y="7537344"/>
            <a:ext cx="6336515" cy="1683304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عليك اختيار (١) </a:t>
            </a:r>
            <a:r>
              <a:rPr lang="ar-SA" b="1" dirty="0" err="1" smtClean="0">
                <a:solidFill>
                  <a:srgbClr val="002060"/>
                </a:solidFill>
              </a:rPr>
              <a:t>للإنفوجرافيك</a:t>
            </a:r>
            <a:r>
              <a:rPr lang="ar-SA" b="1" dirty="0" smtClean="0">
                <a:solidFill>
                  <a:srgbClr val="002060"/>
                </a:solidFill>
              </a:rPr>
              <a:t> ثم اختيار (٢) لمساحة وأدوات مخصصة مجانية لتصميم </a:t>
            </a:r>
            <a:r>
              <a:rPr lang="ar-SA" b="1" dirty="0" err="1" smtClean="0">
                <a:solidFill>
                  <a:srgbClr val="002060"/>
                </a:solidFill>
              </a:rPr>
              <a:t>الإنفوجرافيك</a:t>
            </a:r>
            <a:r>
              <a:rPr lang="ar-SA" b="1" dirty="0" smtClean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5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C79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top_shado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2453640"/>
          </a:xfrm>
          <a:prstGeom prst="rect">
            <a:avLst/>
          </a:prstGeom>
        </p:spPr>
      </p:pic>
      <p:pic>
        <p:nvPicPr>
          <p:cNvPr id="4" name="floord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36997"/>
            <a:ext cx="12819978" cy="2280284"/>
          </a:xfrm>
          <a:prstGeom prst="rect">
            <a:avLst/>
          </a:prstGeom>
        </p:spPr>
      </p:pic>
      <p:pic>
        <p:nvPicPr>
          <p:cNvPr id="33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26" y="853964"/>
            <a:ext cx="3893103" cy="4774612"/>
          </a:xfrm>
          <a:prstGeom prst="rect">
            <a:avLst/>
          </a:prstGeom>
        </p:spPr>
      </p:pic>
      <p:pic>
        <p:nvPicPr>
          <p:cNvPr id="35" name="light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54" y="-1565861"/>
            <a:ext cx="1761007" cy="2823433"/>
          </a:xfrm>
          <a:prstGeom prst="rect">
            <a:avLst/>
          </a:prstGeom>
        </p:spPr>
      </p:pic>
      <p:pic>
        <p:nvPicPr>
          <p:cNvPr id="36" name="light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9" y="-1569393"/>
            <a:ext cx="1761007" cy="2823433"/>
          </a:xfrm>
          <a:prstGeom prst="rect">
            <a:avLst/>
          </a:prstGeom>
        </p:spPr>
      </p:pic>
      <p:pic>
        <p:nvPicPr>
          <p:cNvPr id="15" name="lightb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" y="862865"/>
            <a:ext cx="3893103" cy="4774612"/>
          </a:xfrm>
          <a:prstGeom prst="rect">
            <a:avLst/>
          </a:prstGeom>
        </p:spPr>
      </p:pic>
      <p:pic>
        <p:nvPicPr>
          <p:cNvPr id="20" name="trim whit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24"/>
            <a:ext cx="12801600" cy="488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39134" y="320207"/>
            <a:ext cx="8141711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80160" rtl="1"/>
            <a:r>
              <a:rPr lang="ar-SA" sz="3640" b="1" dirty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ت</a:t>
            </a:r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صميم الإنفو جرافيك في موقع </a:t>
            </a:r>
            <a:r>
              <a:rPr lang="en-US" sz="3640" b="1" dirty="0" err="1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Piktochart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  <a:p>
            <a:pPr algn="ctr" defTabSz="1280160" rtl="1"/>
            <a:r>
              <a:rPr lang="ar-SA" sz="3640" b="1" dirty="0" smtClean="0">
                <a:solidFill>
                  <a:srgbClr val="FFFFFF"/>
                </a:solidFill>
                <a:latin typeface="Comic Sans MS" panose="030F0702030302020204" pitchFamily="66" charset="0"/>
                <a:ea typeface="Chewy" panose="02000000000000000000" pitchFamily="2" charset="0"/>
              </a:rPr>
              <a:t> </a:t>
            </a:r>
            <a:endParaRPr lang="en-US" sz="3640" b="1" dirty="0">
              <a:solidFill>
                <a:srgbClr val="FFFFFF"/>
              </a:solidFill>
              <a:latin typeface="Comic Sans MS" panose="030F0702030302020204" pitchFamily="66" charset="0"/>
              <a:ea typeface="Chewy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1" r="468"/>
          <a:stretch/>
        </p:blipFill>
        <p:spPr>
          <a:xfrm>
            <a:off x="1003979" y="1365229"/>
            <a:ext cx="10011278" cy="585202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884482" y="3423327"/>
            <a:ext cx="1880694" cy="3622932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096798" y="3350790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٢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64599" y="3323905"/>
            <a:ext cx="432623" cy="395893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800" dirty="0" smtClean="0">
                <a:solidFill>
                  <a:srgbClr val="FFFFFF"/>
                </a:solidFill>
              </a:rPr>
              <a:t>١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1222" y="3552306"/>
            <a:ext cx="4063897" cy="3622932"/>
          </a:xfrm>
          <a:prstGeom prst="roundRect">
            <a:avLst/>
          </a:prstGeom>
          <a:noFill/>
          <a:ln w="539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31892" y="7537344"/>
            <a:ext cx="6336515" cy="1683304"/>
          </a:xfrm>
          <a:prstGeom prst="roundRect">
            <a:avLst/>
          </a:prstGeom>
          <a:ln>
            <a:solidFill>
              <a:srgbClr val="FFCF0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1075334" rtl="1" eaLnBrk="1" latinLnBrk="0" hangingPunct="1"/>
            <a:r>
              <a:rPr lang="ar-SA" b="1" dirty="0" smtClean="0">
                <a:solidFill>
                  <a:srgbClr val="002060"/>
                </a:solidFill>
              </a:rPr>
              <a:t>عليك اختيار (١) لتصميم </a:t>
            </a:r>
            <a:r>
              <a:rPr lang="ar-SA" b="1" dirty="0" err="1" smtClean="0">
                <a:solidFill>
                  <a:srgbClr val="002060"/>
                </a:solidFill>
              </a:rPr>
              <a:t>انفوجرافيك</a:t>
            </a:r>
            <a:r>
              <a:rPr lang="ar-SA" b="1" dirty="0" smtClean="0">
                <a:solidFill>
                  <a:srgbClr val="002060"/>
                </a:solidFill>
              </a:rPr>
              <a:t> خاص بك بالأدوات المتوفرة أو اختيار(٢) لاختيار تصاميم مخصصة والتعديل عليها حسب ما تراه مناسباً.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bd11a219-7560-4c46-8a9e-0cd174c9a2b1"/>
  <p:tag name="ARTICULATE_SLIDE_COUNT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PROJECT_OPEN" val="1"/>
  <p:tag name="TAG_BACKING_FORM_KEY" val="1641726-c:\users\tkuhl_000\desktop\free\zoomdesk\ppt-interactivedesk.pptx"/>
  <p:tag name="ARTICULATE_PRESENTER_VERSION" val="7"/>
  <p:tag name="ARTICULATE_USED_PAGE_ORIENTATION" val="1"/>
  <p:tag name="ARTICULATE_USED_PAGE_SIZE" val="7"/>
</p:tagLst>
</file>

<file path=ppt/theme/theme1.xml><?xml version="1.0" encoding="utf-8"?>
<a:theme xmlns:a="http://schemas.openxmlformats.org/drawingml/2006/main" name="1_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Navigate_Timeline">
  <a:themeElements>
    <a:clrScheme name="Your Wall Display">
      <a:dk1>
        <a:srgbClr val="000000"/>
      </a:dk1>
      <a:lt1>
        <a:srgbClr val="FFFFFF"/>
      </a:lt1>
      <a:dk2>
        <a:srgbClr val="E2380A"/>
      </a:dk2>
      <a:lt2>
        <a:srgbClr val="F0F3FB"/>
      </a:lt2>
      <a:accent1>
        <a:srgbClr val="FFA602"/>
      </a:accent1>
      <a:accent2>
        <a:srgbClr val="3B007E"/>
      </a:accent2>
      <a:accent3>
        <a:srgbClr val="01A4CD"/>
      </a:accent3>
      <a:accent4>
        <a:srgbClr val="01CFE6"/>
      </a:accent4>
      <a:accent5>
        <a:srgbClr val="B7D9E1"/>
      </a:accent5>
      <a:accent6>
        <a:srgbClr val="000000"/>
      </a:accent6>
      <a:hlink>
        <a:srgbClr val="000000"/>
      </a:hlink>
      <a:folHlink>
        <a:srgbClr val="5A6483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66488</TotalTime>
  <Words>828</Words>
  <Application>Microsoft Macintosh PowerPoint</Application>
  <PresentationFormat>A3 Paper (297x420 mm)</PresentationFormat>
  <Paragraphs>240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Calibri</vt:lpstr>
      <vt:lpstr>Calibri Light</vt:lpstr>
      <vt:lpstr>Chewy</vt:lpstr>
      <vt:lpstr>Comic Sans MS</vt:lpstr>
      <vt:lpstr>Eurostile</vt:lpstr>
      <vt:lpstr>Franklin Gothic Heavy</vt:lpstr>
      <vt:lpstr>KufiStandardGK</vt:lpstr>
      <vt:lpstr>宋体</vt:lpstr>
      <vt:lpstr>等线</vt:lpstr>
      <vt:lpstr>Arial</vt:lpstr>
      <vt:lpstr>1_Navigate_Timeline</vt:lpstr>
      <vt:lpstr>3_Navigate_Timeline</vt:lpstr>
      <vt:lpstr>Navigate_Timeline</vt:lpstr>
      <vt:lpstr>2_Navigate_Timeline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Kuhlmann</dc:creator>
  <cp:lastModifiedBy>Alsuliman, Abdulaziz</cp:lastModifiedBy>
  <cp:revision>163</cp:revision>
  <dcterms:created xsi:type="dcterms:W3CDTF">2015-07-30T22:28:46Z</dcterms:created>
  <dcterms:modified xsi:type="dcterms:W3CDTF">2018-11-09T16:32:19Z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Presentation1</vt:lpwstr>
  </property>
  <property fmtid="{D5CDD505-2E9C-101B-9397-08002B2CF9AE}" pid="3" name="ArticulateProjectVersion">
    <vt:lpwstr>7</vt:lpwstr>
  </property>
  <property fmtid="{D5CDD505-2E9C-101B-9397-08002B2CF9AE}" pid="4" name="ArticulateUseProject">
    <vt:lpwstr>1</vt:lpwstr>
  </property>
  <property fmtid="{D5CDD505-2E9C-101B-9397-08002B2CF9AE}" pid="5" name="ArticulateGUID">
    <vt:lpwstr>74C8A529-F7D6-417D-A9A4-DFB59AC18806</vt:lpwstr>
  </property>
  <property fmtid="{D5CDD505-2E9C-101B-9397-08002B2CF9AE}" pid="6" name="ArticulateProjectFull">
    <vt:lpwstr>C:\Users\tkuhl_000\Desktop\Free\ZoomDesk\PPT-InteractiveDesk.ppta</vt:lpwstr>
  </property>
</Properties>
</file>